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xls" ContentType="application/vnd.ms-exce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124"/>
  </p:notesMasterIdLst>
  <p:handoutMasterIdLst>
    <p:handoutMasterId r:id="rId125"/>
  </p:handoutMasterIdLst>
  <p:sldIdLst>
    <p:sldId id="487" r:id="rId2"/>
    <p:sldId id="465" r:id="rId3"/>
    <p:sldId id="514" r:id="rId4"/>
    <p:sldId id="516" r:id="rId5"/>
    <p:sldId id="517" r:id="rId6"/>
    <p:sldId id="519" r:id="rId7"/>
    <p:sldId id="518" r:id="rId8"/>
    <p:sldId id="520" r:id="rId9"/>
    <p:sldId id="521" r:id="rId10"/>
    <p:sldId id="522" r:id="rId11"/>
    <p:sldId id="523" r:id="rId12"/>
    <p:sldId id="524" r:id="rId13"/>
    <p:sldId id="525" r:id="rId14"/>
    <p:sldId id="526" r:id="rId15"/>
    <p:sldId id="527" r:id="rId16"/>
    <p:sldId id="667" r:id="rId17"/>
    <p:sldId id="528" r:id="rId18"/>
    <p:sldId id="663" r:id="rId19"/>
    <p:sldId id="529" r:id="rId20"/>
    <p:sldId id="530" r:id="rId21"/>
    <p:sldId id="531" r:id="rId22"/>
    <p:sldId id="532" r:id="rId23"/>
    <p:sldId id="533" r:id="rId24"/>
    <p:sldId id="534" r:id="rId25"/>
    <p:sldId id="535" r:id="rId26"/>
    <p:sldId id="536" r:id="rId27"/>
    <p:sldId id="537" r:id="rId28"/>
    <p:sldId id="538" r:id="rId29"/>
    <p:sldId id="540" r:id="rId30"/>
    <p:sldId id="664" r:id="rId31"/>
    <p:sldId id="662" r:id="rId32"/>
    <p:sldId id="544" r:id="rId33"/>
    <p:sldId id="545" r:id="rId34"/>
    <p:sldId id="546" r:id="rId35"/>
    <p:sldId id="548" r:id="rId36"/>
    <p:sldId id="549" r:id="rId37"/>
    <p:sldId id="550" r:id="rId38"/>
    <p:sldId id="551" r:id="rId39"/>
    <p:sldId id="552" r:id="rId40"/>
    <p:sldId id="553" r:id="rId41"/>
    <p:sldId id="554" r:id="rId42"/>
    <p:sldId id="555" r:id="rId43"/>
    <p:sldId id="556" r:id="rId44"/>
    <p:sldId id="557" r:id="rId45"/>
    <p:sldId id="558" r:id="rId46"/>
    <p:sldId id="559" r:id="rId47"/>
    <p:sldId id="560" r:id="rId48"/>
    <p:sldId id="561" r:id="rId49"/>
    <p:sldId id="562" r:id="rId50"/>
    <p:sldId id="563" r:id="rId51"/>
    <p:sldId id="564" r:id="rId52"/>
    <p:sldId id="565" r:id="rId53"/>
    <p:sldId id="566" r:id="rId54"/>
    <p:sldId id="567" r:id="rId55"/>
    <p:sldId id="568" r:id="rId56"/>
    <p:sldId id="569" r:id="rId57"/>
    <p:sldId id="570" r:id="rId58"/>
    <p:sldId id="571" r:id="rId59"/>
    <p:sldId id="572" r:id="rId60"/>
    <p:sldId id="573" r:id="rId61"/>
    <p:sldId id="574" r:id="rId62"/>
    <p:sldId id="575" r:id="rId63"/>
    <p:sldId id="576" r:id="rId64"/>
    <p:sldId id="577" r:id="rId65"/>
    <p:sldId id="578" r:id="rId66"/>
    <p:sldId id="579" r:id="rId67"/>
    <p:sldId id="580" r:id="rId68"/>
    <p:sldId id="581" r:id="rId69"/>
    <p:sldId id="582" r:id="rId70"/>
    <p:sldId id="583" r:id="rId71"/>
    <p:sldId id="584" r:id="rId72"/>
    <p:sldId id="585" r:id="rId73"/>
    <p:sldId id="586" r:id="rId74"/>
    <p:sldId id="587" r:id="rId75"/>
    <p:sldId id="674" r:id="rId76"/>
    <p:sldId id="588" r:id="rId77"/>
    <p:sldId id="665" r:id="rId78"/>
    <p:sldId id="589" r:id="rId79"/>
    <p:sldId id="590" r:id="rId80"/>
    <p:sldId id="591" r:id="rId81"/>
    <p:sldId id="592" r:id="rId82"/>
    <p:sldId id="593" r:id="rId83"/>
    <p:sldId id="594" r:id="rId84"/>
    <p:sldId id="595" r:id="rId85"/>
    <p:sldId id="596" r:id="rId86"/>
    <p:sldId id="597" r:id="rId87"/>
    <p:sldId id="598" r:id="rId88"/>
    <p:sldId id="599" r:id="rId89"/>
    <p:sldId id="675" r:id="rId90"/>
    <p:sldId id="609" r:id="rId91"/>
    <p:sldId id="610" r:id="rId92"/>
    <p:sldId id="611" r:id="rId93"/>
    <p:sldId id="612" r:id="rId94"/>
    <p:sldId id="613" r:id="rId95"/>
    <p:sldId id="614" r:id="rId96"/>
    <p:sldId id="615" r:id="rId97"/>
    <p:sldId id="616" r:id="rId98"/>
    <p:sldId id="666" r:id="rId99"/>
    <p:sldId id="617" r:id="rId100"/>
    <p:sldId id="618" r:id="rId101"/>
    <p:sldId id="669" r:id="rId102"/>
    <p:sldId id="619" r:id="rId103"/>
    <p:sldId id="620" r:id="rId104"/>
    <p:sldId id="644" r:id="rId105"/>
    <p:sldId id="645" r:id="rId106"/>
    <p:sldId id="670" r:id="rId107"/>
    <p:sldId id="646" r:id="rId108"/>
    <p:sldId id="647" r:id="rId109"/>
    <p:sldId id="648" r:id="rId110"/>
    <p:sldId id="649" r:id="rId111"/>
    <p:sldId id="650" r:id="rId112"/>
    <p:sldId id="651" r:id="rId113"/>
    <p:sldId id="652" r:id="rId114"/>
    <p:sldId id="653" r:id="rId115"/>
    <p:sldId id="654" r:id="rId116"/>
    <p:sldId id="656" r:id="rId117"/>
    <p:sldId id="658" r:id="rId118"/>
    <p:sldId id="660" r:id="rId119"/>
    <p:sldId id="661" r:id="rId120"/>
    <p:sldId id="671" r:id="rId121"/>
    <p:sldId id="672" r:id="rId122"/>
    <p:sldId id="673" r:id="rId12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1100"/>
    <a:srgbClr val="000066"/>
    <a:srgbClr val="663300"/>
    <a:srgbClr val="FFCC00"/>
    <a:srgbClr val="9999FF"/>
    <a:srgbClr val="66FF66"/>
    <a:srgbClr val="000000"/>
    <a:srgbClr val="660033"/>
    <a:srgbClr val="006600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08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7" d="100"/>
        <a:sy n="107" d="100"/>
      </p:scale>
      <p:origin x="0" y="-42368"/>
    </p:cViewPr>
  </p:sorterViewPr>
  <p:notesViewPr>
    <p:cSldViewPr>
      <p:cViewPr varScale="1">
        <p:scale>
          <a:sx n="63" d="100"/>
          <a:sy n="63" d="100"/>
        </p:scale>
        <p:origin x="-1656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5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5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image" Target="../media/image45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45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wmf"/><Relationship Id="rId1" Type="http://schemas.openxmlformats.org/officeDocument/2006/relationships/image" Target="../media/image5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4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wmf"/><Relationship Id="rId1" Type="http://schemas.openxmlformats.org/officeDocument/2006/relationships/image" Target="../media/image83.png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image" Target="../media/image95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image" Target="../media/image103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Relationship Id="rId4" Type="http://schemas.openxmlformats.org/officeDocument/2006/relationships/image" Target="../media/image17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image" Target="../media/image109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Relationship Id="rId4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 altLang="zh-TW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en-US" altLang="zh-TW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 altLang="zh-TW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7D78ECEA-1EC4-4274-89CE-5EB457E4B3BA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99667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 altLang="zh-TW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en-US" altLang="zh-TW"/>
          </a:p>
        </p:txBody>
      </p:sp>
      <p:sp>
        <p:nvSpPr>
          <p:cNvPr id="5124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 altLang="zh-TW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8681EAC2-E757-485F-A396-82CEFB84A0B4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696680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1EAC2-E757-485F-A396-82CEFB84A0B4}" type="slidenum">
              <a:rPr lang="zh-TW" altLang="en-US" smtClean="0"/>
              <a:pPr/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86420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9367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E00AFB-0118-49C5-A468-0A4863DF6D87}" type="slidenum">
              <a:rPr lang="zh-TW" altLang="en-US"/>
              <a:pPr/>
              <a:t>36</a:t>
            </a:fld>
            <a:endParaRPr lang="en-US" altLang="zh-TW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6544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E7EC94-50B6-4E78-97B8-2EEA45D84477}" type="slidenum">
              <a:rPr lang="zh-TW" altLang="en-US"/>
              <a:pPr/>
              <a:t>42</a:t>
            </a:fld>
            <a:endParaRPr lang="en-US" altLang="zh-TW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3654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8B152-94A0-42A6-A3B2-2FE96C43D909}" type="slidenum">
              <a:rPr lang="zh-TW" altLang="en-US"/>
              <a:pPr/>
              <a:t>95</a:t>
            </a:fld>
            <a:endParaRPr lang="en-US" altLang="zh-TW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0733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1071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818" name="Group 2"/>
          <p:cNvGrpSpPr>
            <a:grpSpLocks/>
          </p:cNvGrpSpPr>
          <p:nvPr/>
        </p:nvGrpSpPr>
        <p:grpSpPr bwMode="auto">
          <a:xfrm>
            <a:off x="3800475" y="1789113"/>
            <a:ext cx="5340350" cy="5056187"/>
            <a:chOff x="2394" y="1127"/>
            <a:chExt cx="3364" cy="3185"/>
          </a:xfrm>
        </p:grpSpPr>
        <p:sp>
          <p:nvSpPr>
            <p:cNvPr id="290819" name="Rectangle 3"/>
            <p:cNvSpPr>
              <a:spLocks noChangeArrowheads="1"/>
            </p:cNvSpPr>
            <p:nvPr/>
          </p:nvSpPr>
          <p:spPr bwMode="ltGray">
            <a:xfrm>
              <a:off x="4230" y="1365"/>
              <a:ext cx="197" cy="10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20" name="Oval 4"/>
            <p:cNvSpPr>
              <a:spLocks noChangeArrowheads="1"/>
            </p:cNvSpPr>
            <p:nvPr/>
          </p:nvSpPr>
          <p:spPr bwMode="ltGray">
            <a:xfrm>
              <a:off x="4299" y="1185"/>
              <a:ext cx="47" cy="47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21" name="Rectangle 5"/>
            <p:cNvSpPr>
              <a:spLocks noChangeArrowheads="1"/>
            </p:cNvSpPr>
            <p:nvPr/>
          </p:nvSpPr>
          <p:spPr bwMode="ltGray">
            <a:xfrm rot="995337">
              <a:off x="5205" y="1495"/>
              <a:ext cx="6" cy="20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22" name="Freeform 6"/>
            <p:cNvSpPr>
              <a:spLocks noEditPoints="1"/>
            </p:cNvSpPr>
            <p:nvPr/>
          </p:nvSpPr>
          <p:spPr bwMode="ltGray">
            <a:xfrm>
              <a:off x="4871" y="3508"/>
              <a:ext cx="66" cy="96"/>
            </a:xfrm>
            <a:custGeom>
              <a:avLst/>
              <a:gdLst/>
              <a:ahLst/>
              <a:cxnLst>
                <a:cxn ang="0">
                  <a:pos x="18" y="96"/>
                </a:cxn>
                <a:cxn ang="0">
                  <a:pos x="42" y="78"/>
                </a:cxn>
                <a:cxn ang="0">
                  <a:pos x="60" y="60"/>
                </a:cxn>
                <a:cxn ang="0">
                  <a:pos x="66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24" y="6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0" y="60"/>
                </a:cxn>
                <a:cxn ang="0">
                  <a:pos x="12" y="84"/>
                </a:cxn>
                <a:cxn ang="0">
                  <a:pos x="18" y="96"/>
                </a:cxn>
                <a:cxn ang="0">
                  <a:pos x="18" y="96"/>
                </a:cxn>
                <a:cxn ang="0">
                  <a:pos x="42" y="18"/>
                </a:cxn>
                <a:cxn ang="0">
                  <a:pos x="54" y="24"/>
                </a:cxn>
                <a:cxn ang="0">
                  <a:pos x="60" y="36"/>
                </a:cxn>
                <a:cxn ang="0">
                  <a:pos x="60" y="48"/>
                </a:cxn>
                <a:cxn ang="0">
                  <a:pos x="54" y="54"/>
                </a:cxn>
                <a:cxn ang="0">
                  <a:pos x="36" y="72"/>
                </a:cxn>
                <a:cxn ang="0">
                  <a:pos x="24" y="78"/>
                </a:cxn>
                <a:cxn ang="0">
                  <a:pos x="24" y="78"/>
                </a:cxn>
                <a:cxn ang="0">
                  <a:pos x="12" y="48"/>
                </a:cxn>
                <a:cxn ang="0">
                  <a:pos x="18" y="24"/>
                </a:cxn>
                <a:cxn ang="0">
                  <a:pos x="30" y="18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66" h="9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23" name="Rectangle 7"/>
            <p:cNvSpPr>
              <a:spLocks noChangeArrowheads="1"/>
            </p:cNvSpPr>
            <p:nvPr/>
          </p:nvSpPr>
          <p:spPr bwMode="ltGray">
            <a:xfrm rot="91736">
              <a:off x="5487" y="1535"/>
              <a:ext cx="6" cy="1998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24" name="Rectangle 8"/>
            <p:cNvSpPr>
              <a:spLocks noChangeArrowheads="1"/>
            </p:cNvSpPr>
            <p:nvPr/>
          </p:nvSpPr>
          <p:spPr bwMode="ltGray">
            <a:xfrm rot="-926223">
              <a:off x="5640" y="1521"/>
              <a:ext cx="6" cy="881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25" name="Rectangle 9"/>
            <p:cNvSpPr>
              <a:spLocks noChangeArrowheads="1"/>
            </p:cNvSpPr>
            <p:nvPr/>
          </p:nvSpPr>
          <p:spPr bwMode="ltGray">
            <a:xfrm rot="-1140313">
              <a:off x="3444" y="1816"/>
              <a:ext cx="6" cy="203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26" name="Rectangle 10"/>
            <p:cNvSpPr>
              <a:spLocks noChangeArrowheads="1"/>
            </p:cNvSpPr>
            <p:nvPr/>
          </p:nvSpPr>
          <p:spPr bwMode="ltGray">
            <a:xfrm rot="1114412">
              <a:off x="2757" y="1821"/>
              <a:ext cx="6" cy="2119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27" name="Rectangle 11"/>
            <p:cNvSpPr>
              <a:spLocks noChangeArrowheads="1"/>
            </p:cNvSpPr>
            <p:nvPr/>
          </p:nvSpPr>
          <p:spPr bwMode="ltGray">
            <a:xfrm rot="254676">
              <a:off x="3035" y="1870"/>
              <a:ext cx="6" cy="190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28" name="Freeform 12"/>
            <p:cNvSpPr>
              <a:spLocks/>
            </p:cNvSpPr>
            <p:nvPr/>
          </p:nvSpPr>
          <p:spPr bwMode="ltGray">
            <a:xfrm>
              <a:off x="4007" y="3021"/>
              <a:ext cx="623" cy="156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162" y="36"/>
                </a:cxn>
                <a:cxn ang="0">
                  <a:pos x="251" y="36"/>
                </a:cxn>
                <a:cxn ang="0">
                  <a:pos x="354" y="30"/>
                </a:cxn>
                <a:cxn ang="0">
                  <a:pos x="473" y="18"/>
                </a:cxn>
                <a:cxn ang="0">
                  <a:pos x="611" y="0"/>
                </a:cxn>
                <a:cxn ang="0">
                  <a:pos x="623" y="114"/>
                </a:cxn>
                <a:cxn ang="0">
                  <a:pos x="497" y="138"/>
                </a:cxn>
                <a:cxn ang="0">
                  <a:pos x="414" y="150"/>
                </a:cxn>
                <a:cxn ang="0">
                  <a:pos x="318" y="156"/>
                </a:cxn>
                <a:cxn ang="0">
                  <a:pos x="215" y="156"/>
                </a:cxn>
                <a:cxn ang="0">
                  <a:pos x="108" y="150"/>
                </a:cxn>
                <a:cxn ang="0">
                  <a:pos x="0" y="13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623" h="156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29" name="Freeform 13"/>
            <p:cNvSpPr>
              <a:spLocks/>
            </p:cNvSpPr>
            <p:nvPr/>
          </p:nvSpPr>
          <p:spPr bwMode="ltGray">
            <a:xfrm>
              <a:off x="4762" y="3591"/>
              <a:ext cx="996" cy="126"/>
            </a:xfrm>
            <a:custGeom>
              <a:avLst/>
              <a:gdLst/>
              <a:ahLst/>
              <a:cxnLst>
                <a:cxn ang="0">
                  <a:pos x="754" y="6"/>
                </a:cxn>
                <a:cxn ang="0">
                  <a:pos x="652" y="6"/>
                </a:cxn>
                <a:cxn ang="0">
                  <a:pos x="563" y="6"/>
                </a:cxn>
                <a:cxn ang="0">
                  <a:pos x="479" y="6"/>
                </a:cxn>
                <a:cxn ang="0">
                  <a:pos x="401" y="6"/>
                </a:cxn>
                <a:cxn ang="0">
                  <a:pos x="335" y="0"/>
                </a:cxn>
                <a:cxn ang="0">
                  <a:pos x="276" y="0"/>
                </a:cxn>
                <a:cxn ang="0">
                  <a:pos x="222" y="0"/>
                </a:cxn>
                <a:cxn ang="0">
                  <a:pos x="180" y="6"/>
                </a:cxn>
                <a:cxn ang="0">
                  <a:pos x="138" y="6"/>
                </a:cxn>
                <a:cxn ang="0">
                  <a:pos x="108" y="6"/>
                </a:cxn>
                <a:cxn ang="0">
                  <a:pos x="54" y="6"/>
                </a:cxn>
                <a:cxn ang="0">
                  <a:pos x="24" y="12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12" y="42"/>
                </a:cxn>
                <a:cxn ang="0">
                  <a:pos x="18" y="48"/>
                </a:cxn>
                <a:cxn ang="0">
                  <a:pos x="30" y="54"/>
                </a:cxn>
                <a:cxn ang="0">
                  <a:pos x="60" y="60"/>
                </a:cxn>
                <a:cxn ang="0">
                  <a:pos x="90" y="72"/>
                </a:cxn>
                <a:cxn ang="0">
                  <a:pos x="144" y="84"/>
                </a:cxn>
                <a:cxn ang="0">
                  <a:pos x="210" y="90"/>
                </a:cxn>
                <a:cxn ang="0">
                  <a:pos x="293" y="102"/>
                </a:cxn>
                <a:cxn ang="0">
                  <a:pos x="389" y="108"/>
                </a:cxn>
                <a:cxn ang="0">
                  <a:pos x="503" y="120"/>
                </a:cxn>
                <a:cxn ang="0">
                  <a:pos x="622" y="120"/>
                </a:cxn>
                <a:cxn ang="0">
                  <a:pos x="754" y="126"/>
                </a:cxn>
                <a:cxn ang="0">
                  <a:pos x="873" y="126"/>
                </a:cxn>
                <a:cxn ang="0">
                  <a:pos x="993" y="126"/>
                </a:cxn>
                <a:cxn ang="0">
                  <a:pos x="993" y="12"/>
                </a:cxn>
                <a:cxn ang="0">
                  <a:pos x="879" y="12"/>
                </a:cxn>
                <a:cxn ang="0">
                  <a:pos x="754" y="6"/>
                </a:cxn>
                <a:cxn ang="0">
                  <a:pos x="754" y="6"/>
                </a:cxn>
              </a:cxnLst>
              <a:rect l="0" t="0" r="r" b="b"/>
              <a:pathLst>
                <a:path w="993" h="126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30" name="Freeform 14"/>
            <p:cNvSpPr>
              <a:spLocks/>
            </p:cNvSpPr>
            <p:nvPr/>
          </p:nvSpPr>
          <p:spPr bwMode="ltGray">
            <a:xfrm>
              <a:off x="4786" y="3645"/>
              <a:ext cx="972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54"/>
                </a:cxn>
                <a:cxn ang="0">
                  <a:pos x="66" y="96"/>
                </a:cxn>
                <a:cxn ang="0">
                  <a:pos x="120" y="137"/>
                </a:cxn>
                <a:cxn ang="0">
                  <a:pos x="198" y="173"/>
                </a:cxn>
                <a:cxn ang="0">
                  <a:pos x="293" y="203"/>
                </a:cxn>
                <a:cxn ang="0">
                  <a:pos x="353" y="215"/>
                </a:cxn>
                <a:cxn ang="0">
                  <a:pos x="413" y="227"/>
                </a:cxn>
                <a:cxn ang="0">
                  <a:pos x="479" y="233"/>
                </a:cxn>
                <a:cxn ang="0">
                  <a:pos x="556" y="239"/>
                </a:cxn>
                <a:cxn ang="0">
                  <a:pos x="634" y="245"/>
                </a:cxn>
                <a:cxn ang="0">
                  <a:pos x="724" y="245"/>
                </a:cxn>
                <a:cxn ang="0">
                  <a:pos x="855" y="245"/>
                </a:cxn>
                <a:cxn ang="0">
                  <a:pos x="969" y="239"/>
                </a:cxn>
                <a:cxn ang="0">
                  <a:pos x="969" y="60"/>
                </a:cxn>
                <a:cxn ang="0">
                  <a:pos x="700" y="60"/>
                </a:cxn>
                <a:cxn ang="0">
                  <a:pos x="503" y="54"/>
                </a:cxn>
                <a:cxn ang="0">
                  <a:pos x="317" y="42"/>
                </a:cxn>
                <a:cxn ang="0">
                  <a:pos x="150" y="24"/>
                </a:cxn>
                <a:cxn ang="0">
                  <a:pos x="72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9" h="245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31" name="Freeform 15"/>
            <p:cNvSpPr>
              <a:spLocks/>
            </p:cNvSpPr>
            <p:nvPr/>
          </p:nvSpPr>
          <p:spPr bwMode="ltGray">
            <a:xfrm>
              <a:off x="4804" y="3591"/>
              <a:ext cx="954" cy="90"/>
            </a:xfrm>
            <a:custGeom>
              <a:avLst/>
              <a:gdLst/>
              <a:ahLst/>
              <a:cxnLst>
                <a:cxn ang="0">
                  <a:pos x="700" y="0"/>
                </a:cxn>
                <a:cxn ang="0">
                  <a:pos x="598" y="0"/>
                </a:cxn>
                <a:cxn ang="0">
                  <a:pos x="515" y="0"/>
                </a:cxn>
                <a:cxn ang="0">
                  <a:pos x="431" y="0"/>
                </a:cxn>
                <a:cxn ang="0">
                  <a:pos x="365" y="0"/>
                </a:cxn>
                <a:cxn ang="0">
                  <a:pos x="299" y="0"/>
                </a:cxn>
                <a:cxn ang="0">
                  <a:pos x="245" y="0"/>
                </a:cxn>
                <a:cxn ang="0">
                  <a:pos x="198" y="0"/>
                </a:cxn>
                <a:cxn ang="0">
                  <a:pos x="162" y="0"/>
                </a:cxn>
                <a:cxn ang="0">
                  <a:pos x="126" y="6"/>
                </a:cxn>
                <a:cxn ang="0">
                  <a:pos x="96" y="6"/>
                </a:cxn>
                <a:cxn ang="0">
                  <a:pos x="54" y="12"/>
                </a:cxn>
                <a:cxn ang="0">
                  <a:pos x="30" y="12"/>
                </a:cxn>
                <a:cxn ang="0">
                  <a:pos x="12" y="18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6" y="30"/>
                </a:cxn>
                <a:cxn ang="0">
                  <a:pos x="24" y="36"/>
                </a:cxn>
                <a:cxn ang="0">
                  <a:pos x="54" y="42"/>
                </a:cxn>
                <a:cxn ang="0">
                  <a:pos x="102" y="54"/>
                </a:cxn>
                <a:cxn ang="0">
                  <a:pos x="168" y="60"/>
                </a:cxn>
                <a:cxn ang="0">
                  <a:pos x="251" y="66"/>
                </a:cxn>
                <a:cxn ang="0">
                  <a:pos x="341" y="78"/>
                </a:cxn>
                <a:cxn ang="0">
                  <a:pos x="449" y="84"/>
                </a:cxn>
                <a:cxn ang="0">
                  <a:pos x="568" y="84"/>
                </a:cxn>
                <a:cxn ang="0">
                  <a:pos x="694" y="90"/>
                </a:cxn>
                <a:cxn ang="0">
                  <a:pos x="825" y="90"/>
                </a:cxn>
                <a:cxn ang="0">
                  <a:pos x="951" y="90"/>
                </a:cxn>
                <a:cxn ang="0">
                  <a:pos x="951" y="6"/>
                </a:cxn>
                <a:cxn ang="0">
                  <a:pos x="831" y="6"/>
                </a:cxn>
                <a:cxn ang="0">
                  <a:pos x="772" y="6"/>
                </a:cxn>
                <a:cxn ang="0">
                  <a:pos x="700" y="0"/>
                </a:cxn>
                <a:cxn ang="0">
                  <a:pos x="700" y="0"/>
                </a:cxn>
              </a:cxnLst>
              <a:rect l="0" t="0" r="r" b="b"/>
              <a:pathLst>
                <a:path w="951" h="90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32" name="Freeform 16"/>
            <p:cNvSpPr>
              <a:spLocks/>
            </p:cNvSpPr>
            <p:nvPr/>
          </p:nvSpPr>
          <p:spPr bwMode="ltGray">
            <a:xfrm>
              <a:off x="3059" y="1541"/>
              <a:ext cx="102" cy="15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12"/>
                </a:cxn>
                <a:cxn ang="0">
                  <a:pos x="30" y="72"/>
                </a:cxn>
                <a:cxn ang="0">
                  <a:pos x="30" y="155"/>
                </a:cxn>
                <a:cxn ang="0">
                  <a:pos x="72" y="155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5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33" name="Freeform 17"/>
            <p:cNvSpPr>
              <a:spLocks noEditPoints="1"/>
            </p:cNvSpPr>
            <p:nvPr/>
          </p:nvSpPr>
          <p:spPr bwMode="ltGray">
            <a:xfrm>
              <a:off x="3059" y="1690"/>
              <a:ext cx="90" cy="96"/>
            </a:xfrm>
            <a:custGeom>
              <a:avLst/>
              <a:gdLst/>
              <a:ahLst/>
              <a:cxnLst>
                <a:cxn ang="0">
                  <a:pos x="48" y="96"/>
                </a:cxn>
                <a:cxn ang="0">
                  <a:pos x="72" y="72"/>
                </a:cxn>
                <a:cxn ang="0">
                  <a:pos x="84" y="48"/>
                </a:cxn>
                <a:cxn ang="0">
                  <a:pos x="90" y="36"/>
                </a:cxn>
                <a:cxn ang="0">
                  <a:pos x="84" y="24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0"/>
                </a:cxn>
                <a:cxn ang="0">
                  <a:pos x="12" y="12"/>
                </a:cxn>
                <a:cxn ang="0">
                  <a:pos x="6" y="24"/>
                </a:cxn>
                <a:cxn ang="0">
                  <a:pos x="0" y="36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8" y="96"/>
                </a:cxn>
                <a:cxn ang="0">
                  <a:pos x="48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54" y="66"/>
                </a:cxn>
                <a:cxn ang="0">
                  <a:pos x="48" y="78"/>
                </a:cxn>
                <a:cxn ang="0">
                  <a:pos x="30" y="66"/>
                </a:cxn>
                <a:cxn ang="0">
                  <a:pos x="24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90" h="96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34" name="Freeform 18"/>
            <p:cNvSpPr>
              <a:spLocks noEditPoints="1"/>
            </p:cNvSpPr>
            <p:nvPr/>
          </p:nvSpPr>
          <p:spPr bwMode="ltGray">
            <a:xfrm>
              <a:off x="3059" y="1768"/>
              <a:ext cx="90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54" y="108"/>
                </a:cxn>
                <a:cxn ang="0">
                  <a:pos x="78" y="96"/>
                </a:cxn>
                <a:cxn ang="0">
                  <a:pos x="90" y="72"/>
                </a:cxn>
                <a:cxn ang="0">
                  <a:pos x="84" y="42"/>
                </a:cxn>
                <a:cxn ang="0">
                  <a:pos x="66" y="24"/>
                </a:cxn>
                <a:cxn ang="0">
                  <a:pos x="54" y="12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30" y="36"/>
                </a:cxn>
                <a:cxn ang="0">
                  <a:pos x="42" y="24"/>
                </a:cxn>
                <a:cxn ang="0">
                  <a:pos x="48" y="18"/>
                </a:cxn>
                <a:cxn ang="0">
                  <a:pos x="66" y="30"/>
                </a:cxn>
                <a:cxn ang="0">
                  <a:pos x="72" y="48"/>
                </a:cxn>
                <a:cxn ang="0">
                  <a:pos x="78" y="72"/>
                </a:cxn>
                <a:cxn ang="0">
                  <a:pos x="78" y="84"/>
                </a:cxn>
                <a:cxn ang="0">
                  <a:pos x="66" y="96"/>
                </a:cxn>
                <a:cxn ang="0">
                  <a:pos x="42" y="102"/>
                </a:cxn>
                <a:cxn ang="0">
                  <a:pos x="30" y="96"/>
                </a:cxn>
                <a:cxn ang="0">
                  <a:pos x="18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90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35" name="Freeform 19"/>
            <p:cNvSpPr>
              <a:spLocks/>
            </p:cNvSpPr>
            <p:nvPr/>
          </p:nvSpPr>
          <p:spPr bwMode="ltGray">
            <a:xfrm>
              <a:off x="5470" y="1205"/>
              <a:ext cx="102" cy="156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6"/>
                </a:cxn>
                <a:cxn ang="0">
                  <a:pos x="30" y="72"/>
                </a:cxn>
                <a:cxn ang="0">
                  <a:pos x="30" y="156"/>
                </a:cxn>
                <a:cxn ang="0">
                  <a:pos x="72" y="156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6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36" name="Freeform 20"/>
            <p:cNvSpPr>
              <a:spLocks noEditPoints="1"/>
            </p:cNvSpPr>
            <p:nvPr/>
          </p:nvSpPr>
          <p:spPr bwMode="ltGray">
            <a:xfrm>
              <a:off x="5476" y="1349"/>
              <a:ext cx="84" cy="96"/>
            </a:xfrm>
            <a:custGeom>
              <a:avLst/>
              <a:gdLst/>
              <a:ahLst/>
              <a:cxnLst>
                <a:cxn ang="0">
                  <a:pos x="42" y="96"/>
                </a:cxn>
                <a:cxn ang="0">
                  <a:pos x="66" y="78"/>
                </a:cxn>
                <a:cxn ang="0">
                  <a:pos x="84" y="54"/>
                </a:cxn>
                <a:cxn ang="0">
                  <a:pos x="84" y="30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6"/>
                </a:cxn>
                <a:cxn ang="0">
                  <a:pos x="12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2" y="96"/>
                </a:cxn>
                <a:cxn ang="0">
                  <a:pos x="42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4"/>
                </a:cxn>
                <a:cxn ang="0">
                  <a:pos x="54" y="72"/>
                </a:cxn>
                <a:cxn ang="0">
                  <a:pos x="42" y="84"/>
                </a:cxn>
                <a:cxn ang="0">
                  <a:pos x="42" y="84"/>
                </a:cxn>
                <a:cxn ang="0">
                  <a:pos x="30" y="72"/>
                </a:cxn>
                <a:cxn ang="0">
                  <a:pos x="18" y="54"/>
                </a:cxn>
                <a:cxn ang="0">
                  <a:pos x="18" y="30"/>
                </a:cxn>
                <a:cxn ang="0">
                  <a:pos x="30" y="18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6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37" name="Freeform 21"/>
            <p:cNvSpPr>
              <a:spLocks noEditPoints="1"/>
            </p:cNvSpPr>
            <p:nvPr/>
          </p:nvSpPr>
          <p:spPr bwMode="ltGray">
            <a:xfrm>
              <a:off x="5470" y="1433"/>
              <a:ext cx="90" cy="108"/>
            </a:xfrm>
            <a:custGeom>
              <a:avLst/>
              <a:gdLst/>
              <a:ahLst/>
              <a:cxnLst>
                <a:cxn ang="0">
                  <a:pos x="6" y="90"/>
                </a:cxn>
                <a:cxn ang="0">
                  <a:pos x="18" y="102"/>
                </a:cxn>
                <a:cxn ang="0">
                  <a:pos x="30" y="108"/>
                </a:cxn>
                <a:cxn ang="0">
                  <a:pos x="60" y="108"/>
                </a:cxn>
                <a:cxn ang="0">
                  <a:pos x="84" y="96"/>
                </a:cxn>
                <a:cxn ang="0">
                  <a:pos x="90" y="84"/>
                </a:cxn>
                <a:cxn ang="0">
                  <a:pos x="90" y="66"/>
                </a:cxn>
                <a:cxn ang="0">
                  <a:pos x="84" y="36"/>
                </a:cxn>
                <a:cxn ang="0">
                  <a:pos x="72" y="18"/>
                </a:cxn>
                <a:cxn ang="0">
                  <a:pos x="60" y="6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12" y="48"/>
                </a:cxn>
                <a:cxn ang="0">
                  <a:pos x="0" y="66"/>
                </a:cxn>
                <a:cxn ang="0">
                  <a:pos x="6" y="90"/>
                </a:cxn>
                <a:cxn ang="0">
                  <a:pos x="6" y="90"/>
                </a:cxn>
                <a:cxn ang="0">
                  <a:pos x="18" y="66"/>
                </a:cxn>
                <a:cxn ang="0">
                  <a:pos x="24" y="48"/>
                </a:cxn>
                <a:cxn ang="0">
                  <a:pos x="36" y="30"/>
                </a:cxn>
                <a:cxn ang="0">
                  <a:pos x="42" y="18"/>
                </a:cxn>
                <a:cxn ang="0">
                  <a:pos x="48" y="12"/>
                </a:cxn>
                <a:cxn ang="0">
                  <a:pos x="78" y="42"/>
                </a:cxn>
                <a:cxn ang="0">
                  <a:pos x="84" y="66"/>
                </a:cxn>
                <a:cxn ang="0">
                  <a:pos x="66" y="90"/>
                </a:cxn>
                <a:cxn ang="0">
                  <a:pos x="54" y="96"/>
                </a:cxn>
                <a:cxn ang="0">
                  <a:pos x="42" y="96"/>
                </a:cxn>
                <a:cxn ang="0">
                  <a:pos x="30" y="96"/>
                </a:cxn>
                <a:cxn ang="0">
                  <a:pos x="24" y="84"/>
                </a:cxn>
                <a:cxn ang="0">
                  <a:pos x="18" y="78"/>
                </a:cxn>
                <a:cxn ang="0">
                  <a:pos x="18" y="66"/>
                </a:cxn>
                <a:cxn ang="0">
                  <a:pos x="18" y="66"/>
                </a:cxn>
              </a:cxnLst>
              <a:rect l="0" t="0" r="r" b="b"/>
              <a:pathLst>
                <a:path w="90" h="108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38" name="Freeform 22"/>
            <p:cNvSpPr>
              <a:spLocks noEditPoints="1"/>
            </p:cNvSpPr>
            <p:nvPr/>
          </p:nvSpPr>
          <p:spPr bwMode="ltGray">
            <a:xfrm>
              <a:off x="5428" y="3525"/>
              <a:ext cx="66" cy="96"/>
            </a:xfrm>
            <a:custGeom>
              <a:avLst/>
              <a:gdLst/>
              <a:ahLst/>
              <a:cxnLst>
                <a:cxn ang="0">
                  <a:pos x="30" y="96"/>
                </a:cxn>
                <a:cxn ang="0">
                  <a:pos x="54" y="72"/>
                </a:cxn>
                <a:cxn ang="0">
                  <a:pos x="66" y="48"/>
                </a:cxn>
                <a:cxn ang="0">
                  <a:pos x="66" y="24"/>
                </a:cxn>
                <a:cxn ang="0">
                  <a:pos x="54" y="6"/>
                </a:cxn>
                <a:cxn ang="0">
                  <a:pos x="30" y="0"/>
                </a:cxn>
                <a:cxn ang="0">
                  <a:pos x="18" y="0"/>
                </a:cxn>
                <a:cxn ang="0">
                  <a:pos x="6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18" y="84"/>
                </a:cxn>
                <a:cxn ang="0">
                  <a:pos x="30" y="96"/>
                </a:cxn>
                <a:cxn ang="0">
                  <a:pos x="30" y="96"/>
                </a:cxn>
                <a:cxn ang="0">
                  <a:pos x="30" y="12"/>
                </a:cxn>
                <a:cxn ang="0">
                  <a:pos x="48" y="18"/>
                </a:cxn>
                <a:cxn ang="0">
                  <a:pos x="54" y="24"/>
                </a:cxn>
                <a:cxn ang="0">
                  <a:pos x="54" y="36"/>
                </a:cxn>
                <a:cxn ang="0">
                  <a:pos x="48" y="48"/>
                </a:cxn>
                <a:cxn ang="0">
                  <a:pos x="36" y="66"/>
                </a:cxn>
                <a:cxn ang="0">
                  <a:pos x="30" y="78"/>
                </a:cxn>
                <a:cxn ang="0">
                  <a:pos x="18" y="66"/>
                </a:cxn>
                <a:cxn ang="0">
                  <a:pos x="12" y="48"/>
                </a:cxn>
                <a:cxn ang="0">
                  <a:pos x="6" y="30"/>
                </a:cxn>
                <a:cxn ang="0">
                  <a:pos x="18" y="12"/>
                </a:cxn>
                <a:cxn ang="0">
                  <a:pos x="30" y="12"/>
                </a:cxn>
                <a:cxn ang="0">
                  <a:pos x="30" y="12"/>
                </a:cxn>
              </a:cxnLst>
              <a:rect l="0" t="0" r="r" b="b"/>
              <a:pathLst>
                <a:path w="66" h="9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39" name="Freeform 23"/>
            <p:cNvSpPr>
              <a:spLocks/>
            </p:cNvSpPr>
            <p:nvPr/>
          </p:nvSpPr>
          <p:spPr bwMode="ltGray">
            <a:xfrm>
              <a:off x="3017" y="1127"/>
              <a:ext cx="2603" cy="444"/>
            </a:xfrm>
            <a:custGeom>
              <a:avLst/>
              <a:gdLst/>
              <a:ahLst/>
              <a:cxnLst>
                <a:cxn ang="0">
                  <a:pos x="2577" y="0"/>
                </a:cxn>
                <a:cxn ang="0">
                  <a:pos x="2594" y="72"/>
                </a:cxn>
                <a:cxn ang="0">
                  <a:pos x="6" y="444"/>
                </a:cxn>
                <a:cxn ang="0">
                  <a:pos x="0" y="396"/>
                </a:cxn>
                <a:cxn ang="0">
                  <a:pos x="1225" y="96"/>
                </a:cxn>
                <a:cxn ang="0">
                  <a:pos x="1351" y="78"/>
                </a:cxn>
                <a:cxn ang="0">
                  <a:pos x="2577" y="0"/>
                </a:cxn>
                <a:cxn ang="0">
                  <a:pos x="2577" y="0"/>
                </a:cxn>
              </a:cxnLst>
              <a:rect l="0" t="0" r="r" b="b"/>
              <a:pathLst>
                <a:path w="2594" h="44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40" name="Freeform 24"/>
            <p:cNvSpPr>
              <a:spLocks noEditPoints="1"/>
            </p:cNvSpPr>
            <p:nvPr/>
          </p:nvSpPr>
          <p:spPr bwMode="ltGray">
            <a:xfrm>
              <a:off x="2934" y="3773"/>
              <a:ext cx="84" cy="95"/>
            </a:xfrm>
            <a:custGeom>
              <a:avLst/>
              <a:gdLst/>
              <a:ahLst/>
              <a:cxnLst>
                <a:cxn ang="0">
                  <a:pos x="36" y="95"/>
                </a:cxn>
                <a:cxn ang="0">
                  <a:pos x="60" y="77"/>
                </a:cxn>
                <a:cxn ang="0">
                  <a:pos x="78" y="53"/>
                </a:cxn>
                <a:cxn ang="0">
                  <a:pos x="84" y="42"/>
                </a:cxn>
                <a:cxn ang="0">
                  <a:pos x="84" y="30"/>
                </a:cxn>
                <a:cxn ang="0">
                  <a:pos x="72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12" y="12"/>
                </a:cxn>
                <a:cxn ang="0">
                  <a:pos x="0" y="24"/>
                </a:cxn>
                <a:cxn ang="0">
                  <a:pos x="0" y="36"/>
                </a:cxn>
                <a:cxn ang="0">
                  <a:pos x="6" y="59"/>
                </a:cxn>
                <a:cxn ang="0">
                  <a:pos x="24" y="83"/>
                </a:cxn>
                <a:cxn ang="0">
                  <a:pos x="36" y="95"/>
                </a:cxn>
                <a:cxn ang="0">
                  <a:pos x="36" y="95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3"/>
                </a:cxn>
                <a:cxn ang="0">
                  <a:pos x="48" y="71"/>
                </a:cxn>
                <a:cxn ang="0">
                  <a:pos x="42" y="77"/>
                </a:cxn>
                <a:cxn ang="0">
                  <a:pos x="36" y="77"/>
                </a:cxn>
                <a:cxn ang="0">
                  <a:pos x="24" y="65"/>
                </a:cxn>
                <a:cxn ang="0">
                  <a:pos x="18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5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41" name="Freeform 25"/>
            <p:cNvSpPr>
              <a:spLocks noEditPoints="1"/>
            </p:cNvSpPr>
            <p:nvPr/>
          </p:nvSpPr>
          <p:spPr bwMode="ltGray">
            <a:xfrm>
              <a:off x="3779" y="3872"/>
              <a:ext cx="90" cy="108"/>
            </a:xfrm>
            <a:custGeom>
              <a:avLst/>
              <a:gdLst/>
              <a:ahLst/>
              <a:cxnLst>
                <a:cxn ang="0">
                  <a:pos x="12" y="96"/>
                </a:cxn>
                <a:cxn ang="0">
                  <a:pos x="24" y="108"/>
                </a:cxn>
                <a:cxn ang="0">
                  <a:pos x="42" y="108"/>
                </a:cxn>
                <a:cxn ang="0">
                  <a:pos x="66" y="102"/>
                </a:cxn>
                <a:cxn ang="0">
                  <a:pos x="84" y="78"/>
                </a:cxn>
                <a:cxn ang="0">
                  <a:pos x="90" y="66"/>
                </a:cxn>
                <a:cxn ang="0">
                  <a:pos x="84" y="48"/>
                </a:cxn>
                <a:cxn ang="0">
                  <a:pos x="66" y="24"/>
                </a:cxn>
                <a:cxn ang="0">
                  <a:pos x="48" y="12"/>
                </a:cxn>
                <a:cxn ang="0">
                  <a:pos x="36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2" y="30"/>
                </a:cxn>
                <a:cxn ang="0">
                  <a:pos x="0" y="54"/>
                </a:cxn>
                <a:cxn ang="0">
                  <a:pos x="0" y="78"/>
                </a:cxn>
                <a:cxn ang="0">
                  <a:pos x="12" y="96"/>
                </a:cxn>
                <a:cxn ang="0">
                  <a:pos x="12" y="96"/>
                </a:cxn>
                <a:cxn ang="0">
                  <a:pos x="12" y="72"/>
                </a:cxn>
                <a:cxn ang="0">
                  <a:pos x="18" y="54"/>
                </a:cxn>
                <a:cxn ang="0">
                  <a:pos x="24" y="36"/>
                </a:cxn>
                <a:cxn ang="0">
                  <a:pos x="30" y="18"/>
                </a:cxn>
                <a:cxn ang="0">
                  <a:pos x="30" y="12"/>
                </a:cxn>
                <a:cxn ang="0">
                  <a:pos x="48" y="24"/>
                </a:cxn>
                <a:cxn ang="0">
                  <a:pos x="66" y="36"/>
                </a:cxn>
                <a:cxn ang="0">
                  <a:pos x="78" y="54"/>
                </a:cxn>
                <a:cxn ang="0">
                  <a:pos x="78" y="72"/>
                </a:cxn>
                <a:cxn ang="0">
                  <a:pos x="72" y="84"/>
                </a:cxn>
                <a:cxn ang="0">
                  <a:pos x="48" y="96"/>
                </a:cxn>
                <a:cxn ang="0">
                  <a:pos x="36" y="96"/>
                </a:cxn>
                <a:cxn ang="0">
                  <a:pos x="24" y="90"/>
                </a:cxn>
                <a:cxn ang="0">
                  <a:pos x="18" y="84"/>
                </a:cxn>
                <a:cxn ang="0">
                  <a:pos x="12" y="72"/>
                </a:cxn>
                <a:cxn ang="0">
                  <a:pos x="12" y="72"/>
                </a:cxn>
              </a:cxnLst>
              <a:rect l="0" t="0" r="r" b="b"/>
              <a:pathLst>
                <a:path w="90" h="108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42" name="Freeform 26"/>
            <p:cNvSpPr>
              <a:spLocks noEditPoints="1"/>
            </p:cNvSpPr>
            <p:nvPr/>
          </p:nvSpPr>
          <p:spPr bwMode="ltGray">
            <a:xfrm>
              <a:off x="2400" y="3872"/>
              <a:ext cx="72" cy="90"/>
            </a:xfrm>
            <a:custGeom>
              <a:avLst/>
              <a:gdLst/>
              <a:ahLst/>
              <a:cxnLst>
                <a:cxn ang="0">
                  <a:pos x="71" y="90"/>
                </a:cxn>
                <a:cxn ang="0">
                  <a:pos x="71" y="60"/>
                </a:cxn>
                <a:cxn ang="0">
                  <a:pos x="71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30" y="78"/>
                </a:cxn>
                <a:cxn ang="0">
                  <a:pos x="54" y="90"/>
                </a:cxn>
                <a:cxn ang="0">
                  <a:pos x="71" y="90"/>
                </a:cxn>
                <a:cxn ang="0">
                  <a:pos x="71" y="90"/>
                </a:cxn>
                <a:cxn ang="0">
                  <a:pos x="24" y="18"/>
                </a:cxn>
                <a:cxn ang="0">
                  <a:pos x="42" y="18"/>
                </a:cxn>
                <a:cxn ang="0">
                  <a:pos x="54" y="18"/>
                </a:cxn>
                <a:cxn ang="0">
                  <a:pos x="60" y="42"/>
                </a:cxn>
                <a:cxn ang="0">
                  <a:pos x="60" y="66"/>
                </a:cxn>
                <a:cxn ang="0">
                  <a:pos x="60" y="72"/>
                </a:cxn>
                <a:cxn ang="0">
                  <a:pos x="60" y="78"/>
                </a:cxn>
                <a:cxn ang="0">
                  <a:pos x="42" y="72"/>
                </a:cxn>
                <a:cxn ang="0">
                  <a:pos x="24" y="66"/>
                </a:cxn>
                <a:cxn ang="0">
                  <a:pos x="12" y="48"/>
                </a:cxn>
                <a:cxn ang="0">
                  <a:pos x="12" y="30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71" h="90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43" name="Oval 27"/>
            <p:cNvSpPr>
              <a:spLocks noChangeArrowheads="1"/>
            </p:cNvSpPr>
            <p:nvPr/>
          </p:nvSpPr>
          <p:spPr bwMode="ltGray">
            <a:xfrm>
              <a:off x="2444" y="3838"/>
              <a:ext cx="1380" cy="389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44" name="Oval 28"/>
            <p:cNvSpPr>
              <a:spLocks noChangeArrowheads="1"/>
            </p:cNvSpPr>
            <p:nvPr/>
          </p:nvSpPr>
          <p:spPr bwMode="ltGray">
            <a:xfrm>
              <a:off x="2394" y="3834"/>
              <a:ext cx="1502" cy="288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45" name="Oval 29"/>
            <p:cNvSpPr>
              <a:spLocks noChangeArrowheads="1"/>
            </p:cNvSpPr>
            <p:nvPr/>
          </p:nvSpPr>
          <p:spPr bwMode="ltGray">
            <a:xfrm>
              <a:off x="2441" y="3860"/>
              <a:ext cx="1425" cy="22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46" name="Freeform 30"/>
            <p:cNvSpPr>
              <a:spLocks noEditPoints="1"/>
            </p:cNvSpPr>
            <p:nvPr/>
          </p:nvSpPr>
          <p:spPr bwMode="ltGray">
            <a:xfrm>
              <a:off x="3743" y="3788"/>
              <a:ext cx="90" cy="96"/>
            </a:xfrm>
            <a:custGeom>
              <a:avLst/>
              <a:gdLst/>
              <a:ahLst/>
              <a:cxnLst>
                <a:cxn ang="0">
                  <a:pos x="66" y="96"/>
                </a:cxn>
                <a:cxn ang="0">
                  <a:pos x="78" y="66"/>
                </a:cxn>
                <a:cxn ang="0">
                  <a:pos x="90" y="42"/>
                </a:cxn>
                <a:cxn ang="0">
                  <a:pos x="78" y="18"/>
                </a:cxn>
                <a:cxn ang="0">
                  <a:pos x="60" y="0"/>
                </a:cxn>
                <a:cxn ang="0">
                  <a:pos x="30" y="6"/>
                </a:cxn>
                <a:cxn ang="0">
                  <a:pos x="18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6" y="60"/>
                </a:cxn>
                <a:cxn ang="0">
                  <a:pos x="24" y="78"/>
                </a:cxn>
                <a:cxn ang="0">
                  <a:pos x="48" y="90"/>
                </a:cxn>
                <a:cxn ang="0">
                  <a:pos x="66" y="96"/>
                </a:cxn>
                <a:cxn ang="0">
                  <a:pos x="66" y="96"/>
                </a:cxn>
                <a:cxn ang="0">
                  <a:pos x="42" y="18"/>
                </a:cxn>
                <a:cxn ang="0">
                  <a:pos x="60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66" y="72"/>
                </a:cxn>
                <a:cxn ang="0">
                  <a:pos x="60" y="78"/>
                </a:cxn>
                <a:cxn ang="0">
                  <a:pos x="60" y="84"/>
                </a:cxn>
                <a:cxn ang="0">
                  <a:pos x="42" y="72"/>
                </a:cxn>
                <a:cxn ang="0">
                  <a:pos x="30" y="66"/>
                </a:cxn>
                <a:cxn ang="0">
                  <a:pos x="18" y="42"/>
                </a:cxn>
                <a:cxn ang="0">
                  <a:pos x="24" y="30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90" h="96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47" name="Freeform 31"/>
            <p:cNvSpPr>
              <a:spLocks noEditPoints="1"/>
            </p:cNvSpPr>
            <p:nvPr/>
          </p:nvSpPr>
          <p:spPr bwMode="ltGray">
            <a:xfrm>
              <a:off x="5422" y="3603"/>
              <a:ext cx="72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48" y="108"/>
                </a:cxn>
                <a:cxn ang="0">
                  <a:pos x="66" y="96"/>
                </a:cxn>
                <a:cxn ang="0">
                  <a:pos x="72" y="66"/>
                </a:cxn>
                <a:cxn ang="0">
                  <a:pos x="66" y="42"/>
                </a:cxn>
                <a:cxn ang="0">
                  <a:pos x="60" y="18"/>
                </a:cxn>
                <a:cxn ang="0">
                  <a:pos x="48" y="6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6" y="0"/>
                </a:cxn>
                <a:cxn ang="0">
                  <a:pos x="18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24" y="36"/>
                </a:cxn>
                <a:cxn ang="0">
                  <a:pos x="30" y="24"/>
                </a:cxn>
                <a:cxn ang="0">
                  <a:pos x="36" y="18"/>
                </a:cxn>
                <a:cxn ang="0">
                  <a:pos x="54" y="30"/>
                </a:cxn>
                <a:cxn ang="0">
                  <a:pos x="60" y="48"/>
                </a:cxn>
                <a:cxn ang="0">
                  <a:pos x="66" y="72"/>
                </a:cxn>
                <a:cxn ang="0">
                  <a:pos x="66" y="84"/>
                </a:cxn>
                <a:cxn ang="0">
                  <a:pos x="54" y="96"/>
                </a:cxn>
                <a:cxn ang="0">
                  <a:pos x="30" y="102"/>
                </a:cxn>
                <a:cxn ang="0">
                  <a:pos x="24" y="96"/>
                </a:cxn>
                <a:cxn ang="0">
                  <a:pos x="12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72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48" name="Rectangle 32"/>
            <p:cNvSpPr>
              <a:spLocks noChangeArrowheads="1"/>
            </p:cNvSpPr>
            <p:nvPr/>
          </p:nvSpPr>
          <p:spPr bwMode="ltGray">
            <a:xfrm>
              <a:off x="4238" y="1773"/>
              <a:ext cx="173" cy="2539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49" name="Rectangle 33"/>
            <p:cNvSpPr>
              <a:spLocks noChangeArrowheads="1"/>
            </p:cNvSpPr>
            <p:nvPr/>
          </p:nvSpPr>
          <p:spPr bwMode="ltGray">
            <a:xfrm>
              <a:off x="4288" y="1545"/>
              <a:ext cx="76" cy="24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50" name="AutoShape 34"/>
            <p:cNvSpPr>
              <a:spLocks noChangeArrowheads="1"/>
            </p:cNvSpPr>
            <p:nvPr/>
          </p:nvSpPr>
          <p:spPr bwMode="ltGray">
            <a:xfrm>
              <a:off x="4220" y="1743"/>
              <a:ext cx="205" cy="5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51" name="Freeform 35"/>
            <p:cNvSpPr>
              <a:spLocks/>
            </p:cNvSpPr>
            <p:nvPr/>
          </p:nvSpPr>
          <p:spPr bwMode="ltGray">
            <a:xfrm>
              <a:off x="4306" y="1529"/>
              <a:ext cx="252" cy="1576"/>
            </a:xfrm>
            <a:custGeom>
              <a:avLst/>
              <a:gdLst/>
              <a:ahLst/>
              <a:cxnLst>
                <a:cxn ang="0">
                  <a:pos x="252" y="1576"/>
                </a:cxn>
                <a:cxn ang="0">
                  <a:pos x="12" y="84"/>
                </a:cxn>
                <a:cxn ang="0">
                  <a:pos x="12" y="60"/>
                </a:cxn>
                <a:cxn ang="0">
                  <a:pos x="0" y="12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78" y="48"/>
                </a:cxn>
                <a:cxn ang="0">
                  <a:pos x="88" y="66"/>
                </a:cxn>
              </a:cxnLst>
              <a:rect l="0" t="0" r="r" b="b"/>
              <a:pathLst>
                <a:path w="252" h="1576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0852" name="Freeform 36"/>
            <p:cNvSpPr>
              <a:spLocks/>
            </p:cNvSpPr>
            <p:nvPr/>
          </p:nvSpPr>
          <p:spPr bwMode="ltGray">
            <a:xfrm>
              <a:off x="4169" y="1421"/>
              <a:ext cx="317" cy="13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227" y="6"/>
                </a:cxn>
                <a:cxn ang="0">
                  <a:pos x="275" y="36"/>
                </a:cxn>
                <a:cxn ang="0">
                  <a:pos x="304" y="78"/>
                </a:cxn>
                <a:cxn ang="0">
                  <a:pos x="316" y="138"/>
                </a:cxn>
                <a:cxn ang="0">
                  <a:pos x="0" y="138"/>
                </a:cxn>
                <a:cxn ang="0">
                  <a:pos x="11" y="78"/>
                </a:cxn>
                <a:cxn ang="0">
                  <a:pos x="47" y="36"/>
                </a:cxn>
                <a:cxn ang="0">
                  <a:pos x="95" y="6"/>
                </a:cxn>
                <a:cxn ang="0">
                  <a:pos x="161" y="0"/>
                </a:cxn>
                <a:cxn ang="0">
                  <a:pos x="161" y="0"/>
                </a:cxn>
              </a:cxnLst>
              <a:rect l="0" t="0" r="r" b="b"/>
              <a:pathLst>
                <a:path w="316" h="138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90853" name="Rectangle 3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0319730A-76A0-48B7-B16E-CD02B0321699}" type="datetime1">
              <a:rPr lang="zh-TW" altLang="en-US"/>
              <a:pPr/>
              <a:t>2017/11/1</a:t>
            </a:fld>
            <a:endParaRPr lang="en-US" altLang="zh-TW"/>
          </a:p>
          <a:p>
            <a:r>
              <a:rPr lang="en-US" altLang="zh-TW"/>
              <a:t>Statistics I</a:t>
            </a:r>
          </a:p>
        </p:txBody>
      </p:sp>
      <p:sp>
        <p:nvSpPr>
          <p:cNvPr id="290854" name="Rectangle 3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290855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290856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685800" y="1768475"/>
            <a:ext cx="7772400" cy="1736725"/>
          </a:xfrm>
        </p:spPr>
        <p:txBody>
          <a:bodyPr anchor="b" anchorCtr="1"/>
          <a:lstStyle>
            <a:lvl1pPr>
              <a:defRPr sz="66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290857" name="Rectangle 4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C0561D56-6B6B-456B-B162-F2C91BB43C6F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DE43E7-7C53-4E08-AB62-702AD6795DB0}" type="datetime1">
              <a:rPr lang="zh-TW" altLang="en-US"/>
              <a:pPr/>
              <a:t>2017/11/1</a:t>
            </a:fld>
            <a:endParaRPr lang="en-US" altLang="zh-TW"/>
          </a:p>
          <a:p>
            <a:r>
              <a:rPr lang="en-US" altLang="zh-TW"/>
              <a:t>Statistics I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B8B96E-3905-43B4-8411-FD4DF018F77A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DE43E7-7C53-4E08-AB62-702AD6795DB0}" type="datetime1">
              <a:rPr lang="zh-TW" altLang="en-US"/>
              <a:pPr/>
              <a:t>2017/11/1</a:t>
            </a:fld>
            <a:endParaRPr lang="en-US" altLang="zh-TW"/>
          </a:p>
          <a:p>
            <a:r>
              <a:rPr lang="en-US" altLang="zh-TW"/>
              <a:t>Statistics I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C1D5BF-B024-462E-A4C6-C5564726B81B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標題，文字及美工圖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美工圖案版面配置區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C7DE43E7-7C53-4E08-AB62-702AD6795DB0}" type="datetime1">
              <a:rPr lang="zh-TW" altLang="en-US"/>
              <a:pPr/>
              <a:t>2017/11/1</a:t>
            </a:fld>
            <a:endParaRPr lang="en-US" altLang="zh-TW"/>
          </a:p>
          <a:p>
            <a:r>
              <a:rPr lang="en-US" altLang="zh-TW"/>
              <a:t>Statistics I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27856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67AA22BB-DA18-471A-B244-5E2263DB3B31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C7DE43E7-7C53-4E08-AB62-702AD6795DB0}" type="datetime1">
              <a:rPr lang="zh-TW" altLang="en-US"/>
              <a:pPr/>
              <a:t>2017/11/1</a:t>
            </a:fld>
            <a:endParaRPr lang="en-US" altLang="zh-TW"/>
          </a:p>
          <a:p>
            <a:r>
              <a:rPr lang="en-US" altLang="zh-TW"/>
              <a:t>Statistics I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27856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03539FB9-2A5F-40A8-93F8-E0A4D073C649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24F98B3C-9582-4F63-8C8F-33D1717D48B6}" type="datetime1">
              <a:rPr lang="zh-TW" altLang="en-US"/>
              <a:pPr/>
              <a:t>2017/11/1</a:t>
            </a:fld>
            <a:endParaRPr lang="en-US" altLang="zh-TW"/>
          </a:p>
          <a:p>
            <a:r>
              <a:rPr lang="en-US" altLang="zh-TW"/>
              <a:t>Statistics I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27856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A7ACAB85-2BFF-4AEC-84F0-DAA2658D42F8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05189237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DE43E7-7C53-4E08-AB62-702AD6795DB0}" type="datetime1">
              <a:rPr lang="zh-TW" altLang="en-US"/>
              <a:pPr/>
              <a:t>2017/11/1</a:t>
            </a:fld>
            <a:endParaRPr lang="en-US" altLang="zh-TW"/>
          </a:p>
          <a:p>
            <a:r>
              <a:rPr lang="en-US" altLang="zh-TW"/>
              <a:t>Statistics I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5BD392-9B7E-4E95-BE47-CFC7C673D272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DE43E7-7C53-4E08-AB62-702AD6795DB0}" type="datetime1">
              <a:rPr lang="zh-TW" altLang="en-US"/>
              <a:pPr/>
              <a:t>2017/11/1</a:t>
            </a:fld>
            <a:endParaRPr lang="en-US" altLang="zh-TW"/>
          </a:p>
          <a:p>
            <a:r>
              <a:rPr lang="en-US" altLang="zh-TW"/>
              <a:t>Statistics I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50A617-A805-4564-9D4E-D39084AF9D86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DE43E7-7C53-4E08-AB62-702AD6795DB0}" type="datetime1">
              <a:rPr lang="zh-TW" altLang="en-US"/>
              <a:pPr/>
              <a:t>2017/11/1</a:t>
            </a:fld>
            <a:endParaRPr lang="en-US" altLang="zh-TW"/>
          </a:p>
          <a:p>
            <a:r>
              <a:rPr lang="en-US" altLang="zh-TW"/>
              <a:t>Statistics I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855D8E-BD19-4D34-8C81-11F17FCB2D53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DE43E7-7C53-4E08-AB62-702AD6795DB0}" type="datetime1">
              <a:rPr lang="zh-TW" altLang="en-US"/>
              <a:pPr/>
              <a:t>2017/11/1</a:t>
            </a:fld>
            <a:endParaRPr lang="en-US" altLang="zh-TW"/>
          </a:p>
          <a:p>
            <a:r>
              <a:rPr lang="en-US" altLang="zh-TW"/>
              <a:t>Statistics I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5960CB-E972-43B9-AE7E-4DE5F7B610FA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DE43E7-7C53-4E08-AB62-702AD6795DB0}" type="datetime1">
              <a:rPr lang="zh-TW" altLang="en-US"/>
              <a:pPr/>
              <a:t>2017/11/1</a:t>
            </a:fld>
            <a:endParaRPr lang="en-US" altLang="zh-TW"/>
          </a:p>
          <a:p>
            <a:r>
              <a:rPr lang="en-US" altLang="zh-TW"/>
              <a:t>Statistics I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8F2533-3E34-4AD1-82BC-CE38C9B7DE04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DE43E7-7C53-4E08-AB62-702AD6795DB0}" type="datetime1">
              <a:rPr lang="zh-TW" altLang="en-US"/>
              <a:pPr/>
              <a:t>2017/11/1</a:t>
            </a:fld>
            <a:endParaRPr lang="en-US" altLang="zh-TW"/>
          </a:p>
          <a:p>
            <a:r>
              <a:rPr lang="en-US" altLang="zh-TW"/>
              <a:t>Statistics I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230FCC-708C-45B6-918A-A089591E4518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DE43E7-7C53-4E08-AB62-702AD6795DB0}" type="datetime1">
              <a:rPr lang="zh-TW" altLang="en-US"/>
              <a:pPr/>
              <a:t>2017/11/1</a:t>
            </a:fld>
            <a:endParaRPr lang="en-US" altLang="zh-TW"/>
          </a:p>
          <a:p>
            <a:r>
              <a:rPr lang="en-US" altLang="zh-TW"/>
              <a:t>Statistics I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D31241-75F9-4888-B409-6F3780FA5368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DE43E7-7C53-4E08-AB62-702AD6795DB0}" type="datetime1">
              <a:rPr lang="zh-TW" altLang="en-US"/>
              <a:pPr/>
              <a:t>2017/11/1</a:t>
            </a:fld>
            <a:endParaRPr lang="en-US" altLang="zh-TW"/>
          </a:p>
          <a:p>
            <a:r>
              <a:rPr lang="en-US" altLang="zh-TW"/>
              <a:t>Statistics I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7C4C8B-F1BA-4A2B-9EF6-0E130D641B71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2"/>
            </a:gs>
            <a:gs pos="5000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4" name="Group 2"/>
          <p:cNvGrpSpPr>
            <a:grpSpLocks/>
          </p:cNvGrpSpPr>
          <p:nvPr/>
        </p:nvGrpSpPr>
        <p:grpSpPr bwMode="auto">
          <a:xfrm>
            <a:off x="3800475" y="1789113"/>
            <a:ext cx="5340350" cy="5056187"/>
            <a:chOff x="2394" y="1127"/>
            <a:chExt cx="3364" cy="3185"/>
          </a:xfrm>
        </p:grpSpPr>
        <p:sp>
          <p:nvSpPr>
            <p:cNvPr id="289795" name="Rectangle 3"/>
            <p:cNvSpPr>
              <a:spLocks noChangeArrowheads="1"/>
            </p:cNvSpPr>
            <p:nvPr userDrawn="1"/>
          </p:nvSpPr>
          <p:spPr bwMode="ltGray">
            <a:xfrm>
              <a:off x="4230" y="1365"/>
              <a:ext cx="197" cy="10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796" name="Oval 4"/>
            <p:cNvSpPr>
              <a:spLocks noChangeArrowheads="1"/>
            </p:cNvSpPr>
            <p:nvPr userDrawn="1"/>
          </p:nvSpPr>
          <p:spPr bwMode="ltGray">
            <a:xfrm>
              <a:off x="4299" y="1185"/>
              <a:ext cx="47" cy="47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797" name="Rectangle 5"/>
            <p:cNvSpPr>
              <a:spLocks noChangeArrowheads="1"/>
            </p:cNvSpPr>
            <p:nvPr userDrawn="1"/>
          </p:nvSpPr>
          <p:spPr bwMode="ltGray">
            <a:xfrm rot="995337">
              <a:off x="5205" y="1495"/>
              <a:ext cx="6" cy="20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798" name="Freeform 6"/>
            <p:cNvSpPr>
              <a:spLocks noEditPoints="1"/>
            </p:cNvSpPr>
            <p:nvPr userDrawn="1"/>
          </p:nvSpPr>
          <p:spPr bwMode="ltGray">
            <a:xfrm>
              <a:off x="4871" y="3508"/>
              <a:ext cx="66" cy="96"/>
            </a:xfrm>
            <a:custGeom>
              <a:avLst/>
              <a:gdLst/>
              <a:ahLst/>
              <a:cxnLst>
                <a:cxn ang="0">
                  <a:pos x="18" y="96"/>
                </a:cxn>
                <a:cxn ang="0">
                  <a:pos x="42" y="78"/>
                </a:cxn>
                <a:cxn ang="0">
                  <a:pos x="60" y="60"/>
                </a:cxn>
                <a:cxn ang="0">
                  <a:pos x="66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24" y="6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0" y="60"/>
                </a:cxn>
                <a:cxn ang="0">
                  <a:pos x="12" y="84"/>
                </a:cxn>
                <a:cxn ang="0">
                  <a:pos x="18" y="96"/>
                </a:cxn>
                <a:cxn ang="0">
                  <a:pos x="18" y="96"/>
                </a:cxn>
                <a:cxn ang="0">
                  <a:pos x="42" y="18"/>
                </a:cxn>
                <a:cxn ang="0">
                  <a:pos x="54" y="24"/>
                </a:cxn>
                <a:cxn ang="0">
                  <a:pos x="60" y="36"/>
                </a:cxn>
                <a:cxn ang="0">
                  <a:pos x="60" y="48"/>
                </a:cxn>
                <a:cxn ang="0">
                  <a:pos x="54" y="54"/>
                </a:cxn>
                <a:cxn ang="0">
                  <a:pos x="36" y="72"/>
                </a:cxn>
                <a:cxn ang="0">
                  <a:pos x="24" y="78"/>
                </a:cxn>
                <a:cxn ang="0">
                  <a:pos x="24" y="78"/>
                </a:cxn>
                <a:cxn ang="0">
                  <a:pos x="12" y="48"/>
                </a:cxn>
                <a:cxn ang="0">
                  <a:pos x="18" y="24"/>
                </a:cxn>
                <a:cxn ang="0">
                  <a:pos x="30" y="18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66" h="9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799" name="Rectangle 7"/>
            <p:cNvSpPr>
              <a:spLocks noChangeArrowheads="1"/>
            </p:cNvSpPr>
            <p:nvPr userDrawn="1"/>
          </p:nvSpPr>
          <p:spPr bwMode="ltGray">
            <a:xfrm rot="91736">
              <a:off x="5487" y="1535"/>
              <a:ext cx="6" cy="1998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00" name="Rectangle 8"/>
            <p:cNvSpPr>
              <a:spLocks noChangeArrowheads="1"/>
            </p:cNvSpPr>
            <p:nvPr userDrawn="1"/>
          </p:nvSpPr>
          <p:spPr bwMode="ltGray">
            <a:xfrm rot="-926223">
              <a:off x="5640" y="1521"/>
              <a:ext cx="6" cy="881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01" name="Rectangle 9"/>
            <p:cNvSpPr>
              <a:spLocks noChangeArrowheads="1"/>
            </p:cNvSpPr>
            <p:nvPr userDrawn="1"/>
          </p:nvSpPr>
          <p:spPr bwMode="ltGray">
            <a:xfrm rot="-1140313">
              <a:off x="3444" y="1816"/>
              <a:ext cx="6" cy="203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02" name="Rectangle 10"/>
            <p:cNvSpPr>
              <a:spLocks noChangeArrowheads="1"/>
            </p:cNvSpPr>
            <p:nvPr userDrawn="1"/>
          </p:nvSpPr>
          <p:spPr bwMode="ltGray">
            <a:xfrm rot="1114412">
              <a:off x="2757" y="1821"/>
              <a:ext cx="6" cy="2119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03" name="Rectangle 11"/>
            <p:cNvSpPr>
              <a:spLocks noChangeArrowheads="1"/>
            </p:cNvSpPr>
            <p:nvPr userDrawn="1"/>
          </p:nvSpPr>
          <p:spPr bwMode="ltGray">
            <a:xfrm rot="254676">
              <a:off x="3035" y="1870"/>
              <a:ext cx="6" cy="190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04" name="Freeform 12"/>
            <p:cNvSpPr>
              <a:spLocks/>
            </p:cNvSpPr>
            <p:nvPr userDrawn="1"/>
          </p:nvSpPr>
          <p:spPr bwMode="ltGray">
            <a:xfrm>
              <a:off x="4007" y="3021"/>
              <a:ext cx="623" cy="156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162" y="36"/>
                </a:cxn>
                <a:cxn ang="0">
                  <a:pos x="251" y="36"/>
                </a:cxn>
                <a:cxn ang="0">
                  <a:pos x="354" y="30"/>
                </a:cxn>
                <a:cxn ang="0">
                  <a:pos x="473" y="18"/>
                </a:cxn>
                <a:cxn ang="0">
                  <a:pos x="611" y="0"/>
                </a:cxn>
                <a:cxn ang="0">
                  <a:pos x="623" y="114"/>
                </a:cxn>
                <a:cxn ang="0">
                  <a:pos x="497" y="138"/>
                </a:cxn>
                <a:cxn ang="0">
                  <a:pos x="414" y="150"/>
                </a:cxn>
                <a:cxn ang="0">
                  <a:pos x="318" y="156"/>
                </a:cxn>
                <a:cxn ang="0">
                  <a:pos x="215" y="156"/>
                </a:cxn>
                <a:cxn ang="0">
                  <a:pos x="108" y="150"/>
                </a:cxn>
                <a:cxn ang="0">
                  <a:pos x="0" y="13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623" h="156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05" name="Freeform 13"/>
            <p:cNvSpPr>
              <a:spLocks/>
            </p:cNvSpPr>
            <p:nvPr userDrawn="1"/>
          </p:nvSpPr>
          <p:spPr bwMode="ltGray">
            <a:xfrm>
              <a:off x="4762" y="3591"/>
              <a:ext cx="996" cy="126"/>
            </a:xfrm>
            <a:custGeom>
              <a:avLst/>
              <a:gdLst/>
              <a:ahLst/>
              <a:cxnLst>
                <a:cxn ang="0">
                  <a:pos x="754" y="6"/>
                </a:cxn>
                <a:cxn ang="0">
                  <a:pos x="652" y="6"/>
                </a:cxn>
                <a:cxn ang="0">
                  <a:pos x="563" y="6"/>
                </a:cxn>
                <a:cxn ang="0">
                  <a:pos x="479" y="6"/>
                </a:cxn>
                <a:cxn ang="0">
                  <a:pos x="401" y="6"/>
                </a:cxn>
                <a:cxn ang="0">
                  <a:pos x="335" y="0"/>
                </a:cxn>
                <a:cxn ang="0">
                  <a:pos x="276" y="0"/>
                </a:cxn>
                <a:cxn ang="0">
                  <a:pos x="222" y="0"/>
                </a:cxn>
                <a:cxn ang="0">
                  <a:pos x="180" y="6"/>
                </a:cxn>
                <a:cxn ang="0">
                  <a:pos x="138" y="6"/>
                </a:cxn>
                <a:cxn ang="0">
                  <a:pos x="108" y="6"/>
                </a:cxn>
                <a:cxn ang="0">
                  <a:pos x="54" y="6"/>
                </a:cxn>
                <a:cxn ang="0">
                  <a:pos x="24" y="12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12" y="42"/>
                </a:cxn>
                <a:cxn ang="0">
                  <a:pos x="18" y="48"/>
                </a:cxn>
                <a:cxn ang="0">
                  <a:pos x="30" y="54"/>
                </a:cxn>
                <a:cxn ang="0">
                  <a:pos x="60" y="60"/>
                </a:cxn>
                <a:cxn ang="0">
                  <a:pos x="90" y="72"/>
                </a:cxn>
                <a:cxn ang="0">
                  <a:pos x="144" y="84"/>
                </a:cxn>
                <a:cxn ang="0">
                  <a:pos x="210" y="90"/>
                </a:cxn>
                <a:cxn ang="0">
                  <a:pos x="293" y="102"/>
                </a:cxn>
                <a:cxn ang="0">
                  <a:pos x="389" y="108"/>
                </a:cxn>
                <a:cxn ang="0">
                  <a:pos x="503" y="120"/>
                </a:cxn>
                <a:cxn ang="0">
                  <a:pos x="622" y="120"/>
                </a:cxn>
                <a:cxn ang="0">
                  <a:pos x="754" y="126"/>
                </a:cxn>
                <a:cxn ang="0">
                  <a:pos x="873" y="126"/>
                </a:cxn>
                <a:cxn ang="0">
                  <a:pos x="993" y="126"/>
                </a:cxn>
                <a:cxn ang="0">
                  <a:pos x="993" y="12"/>
                </a:cxn>
                <a:cxn ang="0">
                  <a:pos x="879" y="12"/>
                </a:cxn>
                <a:cxn ang="0">
                  <a:pos x="754" y="6"/>
                </a:cxn>
                <a:cxn ang="0">
                  <a:pos x="754" y="6"/>
                </a:cxn>
              </a:cxnLst>
              <a:rect l="0" t="0" r="r" b="b"/>
              <a:pathLst>
                <a:path w="993" h="126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06" name="Freeform 14"/>
            <p:cNvSpPr>
              <a:spLocks/>
            </p:cNvSpPr>
            <p:nvPr userDrawn="1"/>
          </p:nvSpPr>
          <p:spPr bwMode="ltGray">
            <a:xfrm>
              <a:off x="4786" y="3645"/>
              <a:ext cx="972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54"/>
                </a:cxn>
                <a:cxn ang="0">
                  <a:pos x="66" y="96"/>
                </a:cxn>
                <a:cxn ang="0">
                  <a:pos x="120" y="137"/>
                </a:cxn>
                <a:cxn ang="0">
                  <a:pos x="198" y="173"/>
                </a:cxn>
                <a:cxn ang="0">
                  <a:pos x="293" y="203"/>
                </a:cxn>
                <a:cxn ang="0">
                  <a:pos x="353" y="215"/>
                </a:cxn>
                <a:cxn ang="0">
                  <a:pos x="413" y="227"/>
                </a:cxn>
                <a:cxn ang="0">
                  <a:pos x="479" y="233"/>
                </a:cxn>
                <a:cxn ang="0">
                  <a:pos x="556" y="239"/>
                </a:cxn>
                <a:cxn ang="0">
                  <a:pos x="634" y="245"/>
                </a:cxn>
                <a:cxn ang="0">
                  <a:pos x="724" y="245"/>
                </a:cxn>
                <a:cxn ang="0">
                  <a:pos x="855" y="245"/>
                </a:cxn>
                <a:cxn ang="0">
                  <a:pos x="969" y="239"/>
                </a:cxn>
                <a:cxn ang="0">
                  <a:pos x="969" y="60"/>
                </a:cxn>
                <a:cxn ang="0">
                  <a:pos x="700" y="60"/>
                </a:cxn>
                <a:cxn ang="0">
                  <a:pos x="503" y="54"/>
                </a:cxn>
                <a:cxn ang="0">
                  <a:pos x="317" y="42"/>
                </a:cxn>
                <a:cxn ang="0">
                  <a:pos x="150" y="24"/>
                </a:cxn>
                <a:cxn ang="0">
                  <a:pos x="72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9" h="245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07" name="Freeform 15"/>
            <p:cNvSpPr>
              <a:spLocks/>
            </p:cNvSpPr>
            <p:nvPr userDrawn="1"/>
          </p:nvSpPr>
          <p:spPr bwMode="ltGray">
            <a:xfrm>
              <a:off x="4804" y="3591"/>
              <a:ext cx="954" cy="90"/>
            </a:xfrm>
            <a:custGeom>
              <a:avLst/>
              <a:gdLst/>
              <a:ahLst/>
              <a:cxnLst>
                <a:cxn ang="0">
                  <a:pos x="700" y="0"/>
                </a:cxn>
                <a:cxn ang="0">
                  <a:pos x="598" y="0"/>
                </a:cxn>
                <a:cxn ang="0">
                  <a:pos x="515" y="0"/>
                </a:cxn>
                <a:cxn ang="0">
                  <a:pos x="431" y="0"/>
                </a:cxn>
                <a:cxn ang="0">
                  <a:pos x="365" y="0"/>
                </a:cxn>
                <a:cxn ang="0">
                  <a:pos x="299" y="0"/>
                </a:cxn>
                <a:cxn ang="0">
                  <a:pos x="245" y="0"/>
                </a:cxn>
                <a:cxn ang="0">
                  <a:pos x="198" y="0"/>
                </a:cxn>
                <a:cxn ang="0">
                  <a:pos x="162" y="0"/>
                </a:cxn>
                <a:cxn ang="0">
                  <a:pos x="126" y="6"/>
                </a:cxn>
                <a:cxn ang="0">
                  <a:pos x="96" y="6"/>
                </a:cxn>
                <a:cxn ang="0">
                  <a:pos x="54" y="12"/>
                </a:cxn>
                <a:cxn ang="0">
                  <a:pos x="30" y="12"/>
                </a:cxn>
                <a:cxn ang="0">
                  <a:pos x="12" y="18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6" y="30"/>
                </a:cxn>
                <a:cxn ang="0">
                  <a:pos x="24" y="36"/>
                </a:cxn>
                <a:cxn ang="0">
                  <a:pos x="54" y="42"/>
                </a:cxn>
                <a:cxn ang="0">
                  <a:pos x="102" y="54"/>
                </a:cxn>
                <a:cxn ang="0">
                  <a:pos x="168" y="60"/>
                </a:cxn>
                <a:cxn ang="0">
                  <a:pos x="251" y="66"/>
                </a:cxn>
                <a:cxn ang="0">
                  <a:pos x="341" y="78"/>
                </a:cxn>
                <a:cxn ang="0">
                  <a:pos x="449" y="84"/>
                </a:cxn>
                <a:cxn ang="0">
                  <a:pos x="568" y="84"/>
                </a:cxn>
                <a:cxn ang="0">
                  <a:pos x="694" y="90"/>
                </a:cxn>
                <a:cxn ang="0">
                  <a:pos x="825" y="90"/>
                </a:cxn>
                <a:cxn ang="0">
                  <a:pos x="951" y="90"/>
                </a:cxn>
                <a:cxn ang="0">
                  <a:pos x="951" y="6"/>
                </a:cxn>
                <a:cxn ang="0">
                  <a:pos x="831" y="6"/>
                </a:cxn>
                <a:cxn ang="0">
                  <a:pos x="772" y="6"/>
                </a:cxn>
                <a:cxn ang="0">
                  <a:pos x="700" y="0"/>
                </a:cxn>
                <a:cxn ang="0">
                  <a:pos x="700" y="0"/>
                </a:cxn>
              </a:cxnLst>
              <a:rect l="0" t="0" r="r" b="b"/>
              <a:pathLst>
                <a:path w="951" h="90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08" name="Freeform 16"/>
            <p:cNvSpPr>
              <a:spLocks/>
            </p:cNvSpPr>
            <p:nvPr userDrawn="1"/>
          </p:nvSpPr>
          <p:spPr bwMode="ltGray">
            <a:xfrm>
              <a:off x="3059" y="1541"/>
              <a:ext cx="102" cy="15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12"/>
                </a:cxn>
                <a:cxn ang="0">
                  <a:pos x="30" y="72"/>
                </a:cxn>
                <a:cxn ang="0">
                  <a:pos x="30" y="155"/>
                </a:cxn>
                <a:cxn ang="0">
                  <a:pos x="72" y="155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5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09" name="Freeform 17"/>
            <p:cNvSpPr>
              <a:spLocks noEditPoints="1"/>
            </p:cNvSpPr>
            <p:nvPr userDrawn="1"/>
          </p:nvSpPr>
          <p:spPr bwMode="ltGray">
            <a:xfrm>
              <a:off x="3059" y="1690"/>
              <a:ext cx="90" cy="96"/>
            </a:xfrm>
            <a:custGeom>
              <a:avLst/>
              <a:gdLst/>
              <a:ahLst/>
              <a:cxnLst>
                <a:cxn ang="0">
                  <a:pos x="48" y="96"/>
                </a:cxn>
                <a:cxn ang="0">
                  <a:pos x="72" y="72"/>
                </a:cxn>
                <a:cxn ang="0">
                  <a:pos x="84" y="48"/>
                </a:cxn>
                <a:cxn ang="0">
                  <a:pos x="90" y="36"/>
                </a:cxn>
                <a:cxn ang="0">
                  <a:pos x="84" y="24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0"/>
                </a:cxn>
                <a:cxn ang="0">
                  <a:pos x="12" y="12"/>
                </a:cxn>
                <a:cxn ang="0">
                  <a:pos x="6" y="24"/>
                </a:cxn>
                <a:cxn ang="0">
                  <a:pos x="0" y="36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8" y="96"/>
                </a:cxn>
                <a:cxn ang="0">
                  <a:pos x="48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54" y="66"/>
                </a:cxn>
                <a:cxn ang="0">
                  <a:pos x="48" y="78"/>
                </a:cxn>
                <a:cxn ang="0">
                  <a:pos x="30" y="66"/>
                </a:cxn>
                <a:cxn ang="0">
                  <a:pos x="24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90" h="96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10" name="Freeform 18"/>
            <p:cNvSpPr>
              <a:spLocks noEditPoints="1"/>
            </p:cNvSpPr>
            <p:nvPr userDrawn="1"/>
          </p:nvSpPr>
          <p:spPr bwMode="ltGray">
            <a:xfrm>
              <a:off x="3059" y="1768"/>
              <a:ext cx="90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54" y="108"/>
                </a:cxn>
                <a:cxn ang="0">
                  <a:pos x="78" y="96"/>
                </a:cxn>
                <a:cxn ang="0">
                  <a:pos x="90" y="72"/>
                </a:cxn>
                <a:cxn ang="0">
                  <a:pos x="84" y="42"/>
                </a:cxn>
                <a:cxn ang="0">
                  <a:pos x="66" y="24"/>
                </a:cxn>
                <a:cxn ang="0">
                  <a:pos x="54" y="12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30" y="36"/>
                </a:cxn>
                <a:cxn ang="0">
                  <a:pos x="42" y="24"/>
                </a:cxn>
                <a:cxn ang="0">
                  <a:pos x="48" y="18"/>
                </a:cxn>
                <a:cxn ang="0">
                  <a:pos x="66" y="30"/>
                </a:cxn>
                <a:cxn ang="0">
                  <a:pos x="72" y="48"/>
                </a:cxn>
                <a:cxn ang="0">
                  <a:pos x="78" y="72"/>
                </a:cxn>
                <a:cxn ang="0">
                  <a:pos x="78" y="84"/>
                </a:cxn>
                <a:cxn ang="0">
                  <a:pos x="66" y="96"/>
                </a:cxn>
                <a:cxn ang="0">
                  <a:pos x="42" y="102"/>
                </a:cxn>
                <a:cxn ang="0">
                  <a:pos x="30" y="96"/>
                </a:cxn>
                <a:cxn ang="0">
                  <a:pos x="18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90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11" name="Freeform 19"/>
            <p:cNvSpPr>
              <a:spLocks/>
            </p:cNvSpPr>
            <p:nvPr userDrawn="1"/>
          </p:nvSpPr>
          <p:spPr bwMode="ltGray">
            <a:xfrm>
              <a:off x="5470" y="1205"/>
              <a:ext cx="102" cy="156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6"/>
                </a:cxn>
                <a:cxn ang="0">
                  <a:pos x="30" y="72"/>
                </a:cxn>
                <a:cxn ang="0">
                  <a:pos x="30" y="156"/>
                </a:cxn>
                <a:cxn ang="0">
                  <a:pos x="72" y="156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6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12" name="Freeform 20"/>
            <p:cNvSpPr>
              <a:spLocks noEditPoints="1"/>
            </p:cNvSpPr>
            <p:nvPr userDrawn="1"/>
          </p:nvSpPr>
          <p:spPr bwMode="ltGray">
            <a:xfrm>
              <a:off x="5476" y="1349"/>
              <a:ext cx="84" cy="96"/>
            </a:xfrm>
            <a:custGeom>
              <a:avLst/>
              <a:gdLst/>
              <a:ahLst/>
              <a:cxnLst>
                <a:cxn ang="0">
                  <a:pos x="42" y="96"/>
                </a:cxn>
                <a:cxn ang="0">
                  <a:pos x="66" y="78"/>
                </a:cxn>
                <a:cxn ang="0">
                  <a:pos x="84" y="54"/>
                </a:cxn>
                <a:cxn ang="0">
                  <a:pos x="84" y="30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6"/>
                </a:cxn>
                <a:cxn ang="0">
                  <a:pos x="12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2" y="96"/>
                </a:cxn>
                <a:cxn ang="0">
                  <a:pos x="42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4"/>
                </a:cxn>
                <a:cxn ang="0">
                  <a:pos x="54" y="72"/>
                </a:cxn>
                <a:cxn ang="0">
                  <a:pos x="42" y="84"/>
                </a:cxn>
                <a:cxn ang="0">
                  <a:pos x="42" y="84"/>
                </a:cxn>
                <a:cxn ang="0">
                  <a:pos x="30" y="72"/>
                </a:cxn>
                <a:cxn ang="0">
                  <a:pos x="18" y="54"/>
                </a:cxn>
                <a:cxn ang="0">
                  <a:pos x="18" y="30"/>
                </a:cxn>
                <a:cxn ang="0">
                  <a:pos x="30" y="18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6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13" name="Freeform 21"/>
            <p:cNvSpPr>
              <a:spLocks noEditPoints="1"/>
            </p:cNvSpPr>
            <p:nvPr userDrawn="1"/>
          </p:nvSpPr>
          <p:spPr bwMode="ltGray">
            <a:xfrm>
              <a:off x="5470" y="1433"/>
              <a:ext cx="90" cy="108"/>
            </a:xfrm>
            <a:custGeom>
              <a:avLst/>
              <a:gdLst/>
              <a:ahLst/>
              <a:cxnLst>
                <a:cxn ang="0">
                  <a:pos x="6" y="90"/>
                </a:cxn>
                <a:cxn ang="0">
                  <a:pos x="18" y="102"/>
                </a:cxn>
                <a:cxn ang="0">
                  <a:pos x="30" y="108"/>
                </a:cxn>
                <a:cxn ang="0">
                  <a:pos x="60" y="108"/>
                </a:cxn>
                <a:cxn ang="0">
                  <a:pos x="84" y="96"/>
                </a:cxn>
                <a:cxn ang="0">
                  <a:pos x="90" y="84"/>
                </a:cxn>
                <a:cxn ang="0">
                  <a:pos x="90" y="66"/>
                </a:cxn>
                <a:cxn ang="0">
                  <a:pos x="84" y="36"/>
                </a:cxn>
                <a:cxn ang="0">
                  <a:pos x="72" y="18"/>
                </a:cxn>
                <a:cxn ang="0">
                  <a:pos x="60" y="6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12" y="48"/>
                </a:cxn>
                <a:cxn ang="0">
                  <a:pos x="0" y="66"/>
                </a:cxn>
                <a:cxn ang="0">
                  <a:pos x="6" y="90"/>
                </a:cxn>
                <a:cxn ang="0">
                  <a:pos x="6" y="90"/>
                </a:cxn>
                <a:cxn ang="0">
                  <a:pos x="18" y="66"/>
                </a:cxn>
                <a:cxn ang="0">
                  <a:pos x="24" y="48"/>
                </a:cxn>
                <a:cxn ang="0">
                  <a:pos x="36" y="30"/>
                </a:cxn>
                <a:cxn ang="0">
                  <a:pos x="42" y="18"/>
                </a:cxn>
                <a:cxn ang="0">
                  <a:pos x="48" y="12"/>
                </a:cxn>
                <a:cxn ang="0">
                  <a:pos x="78" y="42"/>
                </a:cxn>
                <a:cxn ang="0">
                  <a:pos x="84" y="66"/>
                </a:cxn>
                <a:cxn ang="0">
                  <a:pos x="66" y="90"/>
                </a:cxn>
                <a:cxn ang="0">
                  <a:pos x="54" y="96"/>
                </a:cxn>
                <a:cxn ang="0">
                  <a:pos x="42" y="96"/>
                </a:cxn>
                <a:cxn ang="0">
                  <a:pos x="30" y="96"/>
                </a:cxn>
                <a:cxn ang="0">
                  <a:pos x="24" y="84"/>
                </a:cxn>
                <a:cxn ang="0">
                  <a:pos x="18" y="78"/>
                </a:cxn>
                <a:cxn ang="0">
                  <a:pos x="18" y="66"/>
                </a:cxn>
                <a:cxn ang="0">
                  <a:pos x="18" y="66"/>
                </a:cxn>
              </a:cxnLst>
              <a:rect l="0" t="0" r="r" b="b"/>
              <a:pathLst>
                <a:path w="90" h="108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14" name="Freeform 22"/>
            <p:cNvSpPr>
              <a:spLocks noEditPoints="1"/>
            </p:cNvSpPr>
            <p:nvPr userDrawn="1"/>
          </p:nvSpPr>
          <p:spPr bwMode="ltGray">
            <a:xfrm>
              <a:off x="5428" y="3525"/>
              <a:ext cx="66" cy="96"/>
            </a:xfrm>
            <a:custGeom>
              <a:avLst/>
              <a:gdLst/>
              <a:ahLst/>
              <a:cxnLst>
                <a:cxn ang="0">
                  <a:pos x="30" y="96"/>
                </a:cxn>
                <a:cxn ang="0">
                  <a:pos x="54" y="72"/>
                </a:cxn>
                <a:cxn ang="0">
                  <a:pos x="66" y="48"/>
                </a:cxn>
                <a:cxn ang="0">
                  <a:pos x="66" y="24"/>
                </a:cxn>
                <a:cxn ang="0">
                  <a:pos x="54" y="6"/>
                </a:cxn>
                <a:cxn ang="0">
                  <a:pos x="30" y="0"/>
                </a:cxn>
                <a:cxn ang="0">
                  <a:pos x="18" y="0"/>
                </a:cxn>
                <a:cxn ang="0">
                  <a:pos x="6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18" y="84"/>
                </a:cxn>
                <a:cxn ang="0">
                  <a:pos x="30" y="96"/>
                </a:cxn>
                <a:cxn ang="0">
                  <a:pos x="30" y="96"/>
                </a:cxn>
                <a:cxn ang="0">
                  <a:pos x="30" y="12"/>
                </a:cxn>
                <a:cxn ang="0">
                  <a:pos x="48" y="18"/>
                </a:cxn>
                <a:cxn ang="0">
                  <a:pos x="54" y="24"/>
                </a:cxn>
                <a:cxn ang="0">
                  <a:pos x="54" y="36"/>
                </a:cxn>
                <a:cxn ang="0">
                  <a:pos x="48" y="48"/>
                </a:cxn>
                <a:cxn ang="0">
                  <a:pos x="36" y="66"/>
                </a:cxn>
                <a:cxn ang="0">
                  <a:pos x="30" y="78"/>
                </a:cxn>
                <a:cxn ang="0">
                  <a:pos x="18" y="66"/>
                </a:cxn>
                <a:cxn ang="0">
                  <a:pos x="12" y="48"/>
                </a:cxn>
                <a:cxn ang="0">
                  <a:pos x="6" y="30"/>
                </a:cxn>
                <a:cxn ang="0">
                  <a:pos x="18" y="12"/>
                </a:cxn>
                <a:cxn ang="0">
                  <a:pos x="30" y="12"/>
                </a:cxn>
                <a:cxn ang="0">
                  <a:pos x="30" y="12"/>
                </a:cxn>
              </a:cxnLst>
              <a:rect l="0" t="0" r="r" b="b"/>
              <a:pathLst>
                <a:path w="66" h="9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15" name="Freeform 23"/>
            <p:cNvSpPr>
              <a:spLocks/>
            </p:cNvSpPr>
            <p:nvPr userDrawn="1"/>
          </p:nvSpPr>
          <p:spPr bwMode="ltGray">
            <a:xfrm>
              <a:off x="3017" y="1127"/>
              <a:ext cx="2603" cy="444"/>
            </a:xfrm>
            <a:custGeom>
              <a:avLst/>
              <a:gdLst/>
              <a:ahLst/>
              <a:cxnLst>
                <a:cxn ang="0">
                  <a:pos x="2577" y="0"/>
                </a:cxn>
                <a:cxn ang="0">
                  <a:pos x="2594" y="72"/>
                </a:cxn>
                <a:cxn ang="0">
                  <a:pos x="6" y="444"/>
                </a:cxn>
                <a:cxn ang="0">
                  <a:pos x="0" y="396"/>
                </a:cxn>
                <a:cxn ang="0">
                  <a:pos x="1225" y="96"/>
                </a:cxn>
                <a:cxn ang="0">
                  <a:pos x="1351" y="78"/>
                </a:cxn>
                <a:cxn ang="0">
                  <a:pos x="2577" y="0"/>
                </a:cxn>
                <a:cxn ang="0">
                  <a:pos x="2577" y="0"/>
                </a:cxn>
              </a:cxnLst>
              <a:rect l="0" t="0" r="r" b="b"/>
              <a:pathLst>
                <a:path w="2594" h="44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16" name="Freeform 24"/>
            <p:cNvSpPr>
              <a:spLocks noEditPoints="1"/>
            </p:cNvSpPr>
            <p:nvPr userDrawn="1"/>
          </p:nvSpPr>
          <p:spPr bwMode="ltGray">
            <a:xfrm>
              <a:off x="2934" y="3773"/>
              <a:ext cx="84" cy="95"/>
            </a:xfrm>
            <a:custGeom>
              <a:avLst/>
              <a:gdLst/>
              <a:ahLst/>
              <a:cxnLst>
                <a:cxn ang="0">
                  <a:pos x="36" y="95"/>
                </a:cxn>
                <a:cxn ang="0">
                  <a:pos x="60" y="77"/>
                </a:cxn>
                <a:cxn ang="0">
                  <a:pos x="78" y="53"/>
                </a:cxn>
                <a:cxn ang="0">
                  <a:pos x="84" y="42"/>
                </a:cxn>
                <a:cxn ang="0">
                  <a:pos x="84" y="30"/>
                </a:cxn>
                <a:cxn ang="0">
                  <a:pos x="72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12" y="12"/>
                </a:cxn>
                <a:cxn ang="0">
                  <a:pos x="0" y="24"/>
                </a:cxn>
                <a:cxn ang="0">
                  <a:pos x="0" y="36"/>
                </a:cxn>
                <a:cxn ang="0">
                  <a:pos x="6" y="59"/>
                </a:cxn>
                <a:cxn ang="0">
                  <a:pos x="24" y="83"/>
                </a:cxn>
                <a:cxn ang="0">
                  <a:pos x="36" y="95"/>
                </a:cxn>
                <a:cxn ang="0">
                  <a:pos x="36" y="95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3"/>
                </a:cxn>
                <a:cxn ang="0">
                  <a:pos x="48" y="71"/>
                </a:cxn>
                <a:cxn ang="0">
                  <a:pos x="42" y="77"/>
                </a:cxn>
                <a:cxn ang="0">
                  <a:pos x="36" y="77"/>
                </a:cxn>
                <a:cxn ang="0">
                  <a:pos x="24" y="65"/>
                </a:cxn>
                <a:cxn ang="0">
                  <a:pos x="18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5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17" name="Freeform 25"/>
            <p:cNvSpPr>
              <a:spLocks noEditPoints="1"/>
            </p:cNvSpPr>
            <p:nvPr userDrawn="1"/>
          </p:nvSpPr>
          <p:spPr bwMode="ltGray">
            <a:xfrm>
              <a:off x="3779" y="3872"/>
              <a:ext cx="90" cy="108"/>
            </a:xfrm>
            <a:custGeom>
              <a:avLst/>
              <a:gdLst/>
              <a:ahLst/>
              <a:cxnLst>
                <a:cxn ang="0">
                  <a:pos x="12" y="96"/>
                </a:cxn>
                <a:cxn ang="0">
                  <a:pos x="24" y="108"/>
                </a:cxn>
                <a:cxn ang="0">
                  <a:pos x="42" y="108"/>
                </a:cxn>
                <a:cxn ang="0">
                  <a:pos x="66" y="102"/>
                </a:cxn>
                <a:cxn ang="0">
                  <a:pos x="84" y="78"/>
                </a:cxn>
                <a:cxn ang="0">
                  <a:pos x="90" y="66"/>
                </a:cxn>
                <a:cxn ang="0">
                  <a:pos x="84" y="48"/>
                </a:cxn>
                <a:cxn ang="0">
                  <a:pos x="66" y="24"/>
                </a:cxn>
                <a:cxn ang="0">
                  <a:pos x="48" y="12"/>
                </a:cxn>
                <a:cxn ang="0">
                  <a:pos x="36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2" y="30"/>
                </a:cxn>
                <a:cxn ang="0">
                  <a:pos x="0" y="54"/>
                </a:cxn>
                <a:cxn ang="0">
                  <a:pos x="0" y="78"/>
                </a:cxn>
                <a:cxn ang="0">
                  <a:pos x="12" y="96"/>
                </a:cxn>
                <a:cxn ang="0">
                  <a:pos x="12" y="96"/>
                </a:cxn>
                <a:cxn ang="0">
                  <a:pos x="12" y="72"/>
                </a:cxn>
                <a:cxn ang="0">
                  <a:pos x="18" y="54"/>
                </a:cxn>
                <a:cxn ang="0">
                  <a:pos x="24" y="36"/>
                </a:cxn>
                <a:cxn ang="0">
                  <a:pos x="30" y="18"/>
                </a:cxn>
                <a:cxn ang="0">
                  <a:pos x="30" y="12"/>
                </a:cxn>
                <a:cxn ang="0">
                  <a:pos x="48" y="24"/>
                </a:cxn>
                <a:cxn ang="0">
                  <a:pos x="66" y="36"/>
                </a:cxn>
                <a:cxn ang="0">
                  <a:pos x="78" y="54"/>
                </a:cxn>
                <a:cxn ang="0">
                  <a:pos x="78" y="72"/>
                </a:cxn>
                <a:cxn ang="0">
                  <a:pos x="72" y="84"/>
                </a:cxn>
                <a:cxn ang="0">
                  <a:pos x="48" y="96"/>
                </a:cxn>
                <a:cxn ang="0">
                  <a:pos x="36" y="96"/>
                </a:cxn>
                <a:cxn ang="0">
                  <a:pos x="24" y="90"/>
                </a:cxn>
                <a:cxn ang="0">
                  <a:pos x="18" y="84"/>
                </a:cxn>
                <a:cxn ang="0">
                  <a:pos x="12" y="72"/>
                </a:cxn>
                <a:cxn ang="0">
                  <a:pos x="12" y="72"/>
                </a:cxn>
              </a:cxnLst>
              <a:rect l="0" t="0" r="r" b="b"/>
              <a:pathLst>
                <a:path w="90" h="108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18" name="Freeform 26"/>
            <p:cNvSpPr>
              <a:spLocks noEditPoints="1"/>
            </p:cNvSpPr>
            <p:nvPr userDrawn="1"/>
          </p:nvSpPr>
          <p:spPr bwMode="ltGray">
            <a:xfrm>
              <a:off x="2400" y="3872"/>
              <a:ext cx="72" cy="90"/>
            </a:xfrm>
            <a:custGeom>
              <a:avLst/>
              <a:gdLst/>
              <a:ahLst/>
              <a:cxnLst>
                <a:cxn ang="0">
                  <a:pos x="71" y="90"/>
                </a:cxn>
                <a:cxn ang="0">
                  <a:pos x="71" y="60"/>
                </a:cxn>
                <a:cxn ang="0">
                  <a:pos x="71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30" y="78"/>
                </a:cxn>
                <a:cxn ang="0">
                  <a:pos x="54" y="90"/>
                </a:cxn>
                <a:cxn ang="0">
                  <a:pos x="71" y="90"/>
                </a:cxn>
                <a:cxn ang="0">
                  <a:pos x="71" y="90"/>
                </a:cxn>
                <a:cxn ang="0">
                  <a:pos x="24" y="18"/>
                </a:cxn>
                <a:cxn ang="0">
                  <a:pos x="42" y="18"/>
                </a:cxn>
                <a:cxn ang="0">
                  <a:pos x="54" y="18"/>
                </a:cxn>
                <a:cxn ang="0">
                  <a:pos x="60" y="42"/>
                </a:cxn>
                <a:cxn ang="0">
                  <a:pos x="60" y="66"/>
                </a:cxn>
                <a:cxn ang="0">
                  <a:pos x="60" y="72"/>
                </a:cxn>
                <a:cxn ang="0">
                  <a:pos x="60" y="78"/>
                </a:cxn>
                <a:cxn ang="0">
                  <a:pos x="42" y="72"/>
                </a:cxn>
                <a:cxn ang="0">
                  <a:pos x="24" y="66"/>
                </a:cxn>
                <a:cxn ang="0">
                  <a:pos x="12" y="48"/>
                </a:cxn>
                <a:cxn ang="0">
                  <a:pos x="12" y="30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71" h="90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19" name="Oval 27"/>
            <p:cNvSpPr>
              <a:spLocks noChangeArrowheads="1"/>
            </p:cNvSpPr>
            <p:nvPr userDrawn="1"/>
          </p:nvSpPr>
          <p:spPr bwMode="ltGray">
            <a:xfrm>
              <a:off x="2444" y="3838"/>
              <a:ext cx="1380" cy="389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20" name="Oval 28"/>
            <p:cNvSpPr>
              <a:spLocks noChangeArrowheads="1"/>
            </p:cNvSpPr>
            <p:nvPr userDrawn="1"/>
          </p:nvSpPr>
          <p:spPr bwMode="ltGray">
            <a:xfrm>
              <a:off x="2394" y="3834"/>
              <a:ext cx="1502" cy="288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21" name="Oval 29"/>
            <p:cNvSpPr>
              <a:spLocks noChangeArrowheads="1"/>
            </p:cNvSpPr>
            <p:nvPr userDrawn="1"/>
          </p:nvSpPr>
          <p:spPr bwMode="ltGray">
            <a:xfrm>
              <a:off x="2441" y="3860"/>
              <a:ext cx="1425" cy="22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22" name="Freeform 30"/>
            <p:cNvSpPr>
              <a:spLocks noEditPoints="1"/>
            </p:cNvSpPr>
            <p:nvPr userDrawn="1"/>
          </p:nvSpPr>
          <p:spPr bwMode="ltGray">
            <a:xfrm>
              <a:off x="3743" y="3788"/>
              <a:ext cx="90" cy="96"/>
            </a:xfrm>
            <a:custGeom>
              <a:avLst/>
              <a:gdLst/>
              <a:ahLst/>
              <a:cxnLst>
                <a:cxn ang="0">
                  <a:pos x="66" y="96"/>
                </a:cxn>
                <a:cxn ang="0">
                  <a:pos x="78" y="66"/>
                </a:cxn>
                <a:cxn ang="0">
                  <a:pos x="90" y="42"/>
                </a:cxn>
                <a:cxn ang="0">
                  <a:pos x="78" y="18"/>
                </a:cxn>
                <a:cxn ang="0">
                  <a:pos x="60" y="0"/>
                </a:cxn>
                <a:cxn ang="0">
                  <a:pos x="30" y="6"/>
                </a:cxn>
                <a:cxn ang="0">
                  <a:pos x="18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6" y="60"/>
                </a:cxn>
                <a:cxn ang="0">
                  <a:pos x="24" y="78"/>
                </a:cxn>
                <a:cxn ang="0">
                  <a:pos x="48" y="90"/>
                </a:cxn>
                <a:cxn ang="0">
                  <a:pos x="66" y="96"/>
                </a:cxn>
                <a:cxn ang="0">
                  <a:pos x="66" y="96"/>
                </a:cxn>
                <a:cxn ang="0">
                  <a:pos x="42" y="18"/>
                </a:cxn>
                <a:cxn ang="0">
                  <a:pos x="60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66" y="72"/>
                </a:cxn>
                <a:cxn ang="0">
                  <a:pos x="60" y="78"/>
                </a:cxn>
                <a:cxn ang="0">
                  <a:pos x="60" y="84"/>
                </a:cxn>
                <a:cxn ang="0">
                  <a:pos x="42" y="72"/>
                </a:cxn>
                <a:cxn ang="0">
                  <a:pos x="30" y="66"/>
                </a:cxn>
                <a:cxn ang="0">
                  <a:pos x="18" y="42"/>
                </a:cxn>
                <a:cxn ang="0">
                  <a:pos x="24" y="30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90" h="96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23" name="Freeform 31"/>
            <p:cNvSpPr>
              <a:spLocks noEditPoints="1"/>
            </p:cNvSpPr>
            <p:nvPr userDrawn="1"/>
          </p:nvSpPr>
          <p:spPr bwMode="ltGray">
            <a:xfrm>
              <a:off x="5422" y="3603"/>
              <a:ext cx="72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48" y="108"/>
                </a:cxn>
                <a:cxn ang="0">
                  <a:pos x="66" y="96"/>
                </a:cxn>
                <a:cxn ang="0">
                  <a:pos x="72" y="66"/>
                </a:cxn>
                <a:cxn ang="0">
                  <a:pos x="66" y="42"/>
                </a:cxn>
                <a:cxn ang="0">
                  <a:pos x="60" y="18"/>
                </a:cxn>
                <a:cxn ang="0">
                  <a:pos x="48" y="6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6" y="0"/>
                </a:cxn>
                <a:cxn ang="0">
                  <a:pos x="18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24" y="36"/>
                </a:cxn>
                <a:cxn ang="0">
                  <a:pos x="30" y="24"/>
                </a:cxn>
                <a:cxn ang="0">
                  <a:pos x="36" y="18"/>
                </a:cxn>
                <a:cxn ang="0">
                  <a:pos x="54" y="30"/>
                </a:cxn>
                <a:cxn ang="0">
                  <a:pos x="60" y="48"/>
                </a:cxn>
                <a:cxn ang="0">
                  <a:pos x="66" y="72"/>
                </a:cxn>
                <a:cxn ang="0">
                  <a:pos x="66" y="84"/>
                </a:cxn>
                <a:cxn ang="0">
                  <a:pos x="54" y="96"/>
                </a:cxn>
                <a:cxn ang="0">
                  <a:pos x="30" y="102"/>
                </a:cxn>
                <a:cxn ang="0">
                  <a:pos x="24" y="96"/>
                </a:cxn>
                <a:cxn ang="0">
                  <a:pos x="12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72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24" name="Rectangle 32"/>
            <p:cNvSpPr>
              <a:spLocks noChangeArrowheads="1"/>
            </p:cNvSpPr>
            <p:nvPr userDrawn="1"/>
          </p:nvSpPr>
          <p:spPr bwMode="ltGray">
            <a:xfrm>
              <a:off x="4238" y="1773"/>
              <a:ext cx="173" cy="2539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25" name="Rectangle 33"/>
            <p:cNvSpPr>
              <a:spLocks noChangeArrowheads="1"/>
            </p:cNvSpPr>
            <p:nvPr userDrawn="1"/>
          </p:nvSpPr>
          <p:spPr bwMode="ltGray">
            <a:xfrm>
              <a:off x="4288" y="1545"/>
              <a:ext cx="76" cy="24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26" name="AutoShape 34"/>
            <p:cNvSpPr>
              <a:spLocks noChangeArrowheads="1"/>
            </p:cNvSpPr>
            <p:nvPr userDrawn="1"/>
          </p:nvSpPr>
          <p:spPr bwMode="ltGray">
            <a:xfrm>
              <a:off x="4220" y="1743"/>
              <a:ext cx="205" cy="5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27" name="Freeform 35"/>
            <p:cNvSpPr>
              <a:spLocks/>
            </p:cNvSpPr>
            <p:nvPr userDrawn="1"/>
          </p:nvSpPr>
          <p:spPr bwMode="ltGray">
            <a:xfrm>
              <a:off x="4306" y="1529"/>
              <a:ext cx="252" cy="1576"/>
            </a:xfrm>
            <a:custGeom>
              <a:avLst/>
              <a:gdLst/>
              <a:ahLst/>
              <a:cxnLst>
                <a:cxn ang="0">
                  <a:pos x="252" y="1576"/>
                </a:cxn>
                <a:cxn ang="0">
                  <a:pos x="12" y="84"/>
                </a:cxn>
                <a:cxn ang="0">
                  <a:pos x="12" y="60"/>
                </a:cxn>
                <a:cxn ang="0">
                  <a:pos x="0" y="12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78" y="48"/>
                </a:cxn>
                <a:cxn ang="0">
                  <a:pos x="88" y="66"/>
                </a:cxn>
              </a:cxnLst>
              <a:rect l="0" t="0" r="r" b="b"/>
              <a:pathLst>
                <a:path w="252" h="1576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28" name="Freeform 36"/>
            <p:cNvSpPr>
              <a:spLocks/>
            </p:cNvSpPr>
            <p:nvPr userDrawn="1"/>
          </p:nvSpPr>
          <p:spPr bwMode="ltGray">
            <a:xfrm>
              <a:off x="4169" y="1421"/>
              <a:ext cx="317" cy="13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227" y="6"/>
                </a:cxn>
                <a:cxn ang="0">
                  <a:pos x="275" y="36"/>
                </a:cxn>
                <a:cxn ang="0">
                  <a:pos x="304" y="78"/>
                </a:cxn>
                <a:cxn ang="0">
                  <a:pos x="316" y="138"/>
                </a:cxn>
                <a:cxn ang="0">
                  <a:pos x="0" y="138"/>
                </a:cxn>
                <a:cxn ang="0">
                  <a:pos x="11" y="78"/>
                </a:cxn>
                <a:cxn ang="0">
                  <a:pos x="47" y="36"/>
                </a:cxn>
                <a:cxn ang="0">
                  <a:pos x="95" y="6"/>
                </a:cxn>
                <a:cxn ang="0">
                  <a:pos x="161" y="0"/>
                </a:cxn>
                <a:cxn ang="0">
                  <a:pos x="161" y="0"/>
                </a:cxn>
              </a:cxnLst>
              <a:rect l="0" t="0" r="r" b="b"/>
              <a:pathLst>
                <a:path w="316" h="138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89829" name="Rectangle 3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89830" name="Rectangle 3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89831" name="Rectangle 3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/>
            </a:lvl1pPr>
          </a:lstStyle>
          <a:p>
            <a:fld id="{C7DE43E7-7C53-4E08-AB62-702AD6795DB0}" type="datetime1">
              <a:rPr lang="zh-TW" altLang="en-US"/>
              <a:pPr/>
              <a:t>2017/11/1</a:t>
            </a:fld>
            <a:endParaRPr lang="en-US" altLang="zh-TW"/>
          </a:p>
          <a:p>
            <a:r>
              <a:rPr lang="en-US" altLang="zh-TW"/>
              <a:t>Statistics I</a:t>
            </a:r>
          </a:p>
        </p:txBody>
      </p:sp>
      <p:sp>
        <p:nvSpPr>
          <p:cNvPr id="289832" name="Rectangle 4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78563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/>
            </a:lvl1pPr>
          </a:lstStyle>
          <a:p>
            <a:endParaRPr lang="en-US" altLang="zh-TW"/>
          </a:p>
        </p:txBody>
      </p:sp>
      <p:sp>
        <p:nvSpPr>
          <p:cNvPr id="289833" name="Rectangle 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008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27252EAB-CE8E-4099-8FCE-1C4BF42F9DA5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</p:sldLayoutIdLst>
  <p:transition>
    <p:dissolve/>
  </p:transition>
  <p:timing>
    <p:tnLst>
      <p:par>
        <p:cTn id="1" dur="indefinite" restart="never" nodeType="tmRoot"/>
      </p:par>
    </p:tnLst>
  </p:timing>
  <p:hf hdr="0" ftr="0"/>
  <p:txStyles>
    <p:titleStyle>
      <a:lvl1pPr algn="ctr" rtl="0" fontAlgn="base">
        <a:spcBef>
          <a:spcPct val="0"/>
        </a:spcBef>
        <a:spcAft>
          <a:spcPct val="0"/>
        </a:spcAft>
        <a:defRPr kumimoji="1" sz="54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54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新細明體" pitchFamily="18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54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新細明體" pitchFamily="18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54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新細明體" pitchFamily="18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54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54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54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54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54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新細明體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kumimoji="1"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n"/>
        <a:defRPr kumimoji="1"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n"/>
        <a:defRPr kumimoji="1"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n"/>
        <a:defRPr kumimoji="1"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n"/>
        <a:defRPr kumimoji="1"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n"/>
        <a:defRPr kumimoji="1"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n"/>
        <a:defRPr kumimoji="1"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n"/>
        <a:defRPr kumimoji="1"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n"/>
        <a:defRPr kumimoji="1"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jp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5" Type="http://schemas.openxmlformats.org/officeDocument/2006/relationships/slide" Target="slide94.xml"/><Relationship Id="rId4" Type="http://schemas.openxmlformats.org/officeDocument/2006/relationships/image" Target="../media/image101.w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slide" Target="slide94.xml"/><Relationship Id="rId4" Type="http://schemas.openxmlformats.org/officeDocument/2006/relationships/image" Target="../media/image102.w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3" Type="http://schemas.openxmlformats.org/officeDocument/2006/relationships/oleObject" Target="../embeddings/oleObject70.bin"/><Relationship Id="rId7" Type="http://schemas.openxmlformats.org/officeDocument/2006/relationships/oleObject" Target="../embeddings/oleObject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04.e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10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5" Type="http://schemas.openxmlformats.org/officeDocument/2006/relationships/slide" Target="slide94.xml"/><Relationship Id="rId4" Type="http://schemas.openxmlformats.org/officeDocument/2006/relationships/image" Target="../media/image106.w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5" Type="http://schemas.openxmlformats.org/officeDocument/2006/relationships/slide" Target="slide54.xml"/><Relationship Id="rId4" Type="http://schemas.openxmlformats.org/officeDocument/2006/relationships/image" Target="../media/image107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5" Type="http://schemas.openxmlformats.org/officeDocument/2006/relationships/slide" Target="slide54.xml"/><Relationship Id="rId4" Type="http://schemas.openxmlformats.org/officeDocument/2006/relationships/image" Target="../media/image108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7" Type="http://schemas.openxmlformats.org/officeDocument/2006/relationships/slide" Target="slide6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10.e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109.emf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" Target="slide1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" Target="slide1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" Target="slide1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" Target="slide6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0.em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" Target="slide115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slide" Target="slide11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slide" Target="slide1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7.emf"/><Relationship Id="rId4" Type="http://schemas.openxmlformats.org/officeDocument/2006/relationships/image" Target="../media/image14.emf"/><Relationship Id="rId9" Type="http://schemas.openxmlformats.org/officeDocument/2006/relationships/oleObject" Target="../embeddings/oleObject10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1.emf"/><Relationship Id="rId4" Type="http://schemas.openxmlformats.org/officeDocument/2006/relationships/image" Target="../media/image18.emf"/><Relationship Id="rId9" Type="http://schemas.openxmlformats.org/officeDocument/2006/relationships/oleObject" Target="../embeddings/oleObject14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106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___1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4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___2.xls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___3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4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___4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8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45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oleObject" Target="../embeddings/Microsoft_Excel_97-2003____5.xls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45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oleObject" Target="../embeddings/Microsoft_Excel_97-2003____6.xls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1.e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4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53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56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58.e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57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59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slide" Target="slide112.xml"/><Relationship Id="rId5" Type="http://schemas.openxmlformats.org/officeDocument/2006/relationships/slide" Target="slide111.xml"/><Relationship Id="rId4" Type="http://schemas.openxmlformats.org/officeDocument/2006/relationships/image" Target="../media/image62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63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65.e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64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___7.xls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66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___8.xls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6.vml"/><Relationship Id="rId5" Type="http://schemas.openxmlformats.org/officeDocument/2006/relationships/slide" Target="slide113.xml"/><Relationship Id="rId4" Type="http://schemas.openxmlformats.org/officeDocument/2006/relationships/image" Target="../media/image66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67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1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69.wmf"/><Relationship Id="rId4" Type="http://schemas.openxmlformats.org/officeDocument/2006/relationships/oleObject" Target="../embeddings/oleObject47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7" Type="http://schemas.openxmlformats.org/officeDocument/2006/relationships/image" Target="../media/image76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78.wmf"/><Relationship Id="rId4" Type="http://schemas.openxmlformats.org/officeDocument/2006/relationships/oleObject" Target="../embeddings/oleObject48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79.wmf"/><Relationship Id="rId4" Type="http://schemas.openxmlformats.org/officeDocument/2006/relationships/oleObject" Target="../embeddings/oleObject49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81.w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13" Type="http://schemas.openxmlformats.org/officeDocument/2006/relationships/oleObject" Target="../embeddings/oleObject59.bin"/><Relationship Id="rId18" Type="http://schemas.openxmlformats.org/officeDocument/2006/relationships/oleObject" Target="../embeddings/oleObject64.bin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5.bin"/><Relationship Id="rId12" Type="http://schemas.openxmlformats.org/officeDocument/2006/relationships/image" Target="../media/image85.png"/><Relationship Id="rId17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2.bin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54.bin"/><Relationship Id="rId11" Type="http://schemas.openxmlformats.org/officeDocument/2006/relationships/oleObject" Target="../embeddings/oleObject58.bin"/><Relationship Id="rId5" Type="http://schemas.openxmlformats.org/officeDocument/2006/relationships/oleObject" Target="../embeddings/oleObject53.bin"/><Relationship Id="rId15" Type="http://schemas.openxmlformats.org/officeDocument/2006/relationships/oleObject" Target="../embeddings/oleObject61.bin"/><Relationship Id="rId10" Type="http://schemas.openxmlformats.org/officeDocument/2006/relationships/oleObject" Target="../embeddings/oleObject57.bin"/><Relationship Id="rId19" Type="http://schemas.openxmlformats.org/officeDocument/2006/relationships/oleObject" Target="../embeddings/oleObject65.bin"/><Relationship Id="rId4" Type="http://schemas.openxmlformats.org/officeDocument/2006/relationships/image" Target="../media/image83.png"/><Relationship Id="rId9" Type="http://schemas.openxmlformats.org/officeDocument/2006/relationships/oleObject" Target="../embeddings/oleObject56.bin"/><Relationship Id="rId14" Type="http://schemas.openxmlformats.org/officeDocument/2006/relationships/oleObject" Target="../embeddings/oleObject60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86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87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7" Type="http://schemas.openxmlformats.org/officeDocument/2006/relationships/image" Target="../media/image93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110.xml"/><Relationship Id="rId2" Type="http://schemas.openxmlformats.org/officeDocument/2006/relationships/slide" Target="slide10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0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6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Microsoft_Excel_97-2003____10.xls"/><Relationship Id="rId5" Type="http://schemas.openxmlformats.org/officeDocument/2006/relationships/image" Target="../media/image95.emf"/><Relationship Id="rId4" Type="http://schemas.openxmlformats.org/officeDocument/2006/relationships/oleObject" Target="../embeddings/Microsoft_Excel_97-2003____9.xls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/>
          <p:cNvSpPr>
            <a:spLocks noGrp="1" noChangeArrowheads="1"/>
          </p:cNvSpPr>
          <p:nvPr>
            <p:ph type="dt" sz="quarter" idx="4294967295"/>
          </p:nvPr>
        </p:nvSpPr>
        <p:spPr>
          <a:xfrm>
            <a:off x="0" y="64008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28A9A57-26AD-4BEA-A3A6-99157728B1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010400" y="64008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FA8A88C-4475-463E-9246-CF8081E5A256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1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925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7544" y="404664"/>
            <a:ext cx="8276530" cy="396044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TW" altLang="en-US" sz="6000" dirty="0" smtClean="0">
                <a:latin typeface="Tahoma" pitchFamily="34" charset="0"/>
                <a:ea typeface="華康細圓體" pitchFamily="49" charset="-120"/>
              </a:rPr>
              <a:t>統計學一上</a:t>
            </a:r>
            <a:r>
              <a:rPr lang="en-US" altLang="zh-TW" sz="6000" dirty="0" smtClean="0">
                <a:latin typeface="Tahoma" pitchFamily="34" charset="0"/>
                <a:ea typeface="華康細圓體" pitchFamily="49" charset="-120"/>
              </a:rPr>
              <a:t/>
            </a:r>
            <a:br>
              <a:rPr lang="en-US" altLang="zh-TW" sz="6000" dirty="0" smtClean="0">
                <a:latin typeface="Tahoma" pitchFamily="34" charset="0"/>
                <a:ea typeface="華康細圓體" pitchFamily="49" charset="-120"/>
              </a:rPr>
            </a:br>
            <a:r>
              <a:rPr lang="en-US" altLang="zh-TW" sz="6000" dirty="0" smtClean="0"/>
              <a:t> Chapter 7: Random Variables and Discrete Probability Distributions</a:t>
            </a:r>
            <a:endParaRPr lang="en-US" altLang="zh-TW" sz="6000" dirty="0" smtClean="0">
              <a:latin typeface="Tahoma" pitchFamily="34" charset="0"/>
              <a:ea typeface="華康細圓體" pitchFamily="49" charset="-120"/>
            </a:endParaRPr>
          </a:p>
        </p:txBody>
      </p:sp>
      <p:sp>
        <p:nvSpPr>
          <p:cNvPr id="1925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75656" y="5301208"/>
            <a:ext cx="6048672" cy="108012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1800" dirty="0" smtClean="0"/>
              <a:t>Nov. </a:t>
            </a:r>
            <a:r>
              <a:rPr lang="en-US" altLang="zh-TW" sz="1800" smtClean="0"/>
              <a:t>1, </a:t>
            </a:r>
            <a:r>
              <a:rPr lang="en-US" altLang="zh-TW" sz="1800" dirty="0" smtClean="0"/>
              <a:t>2017</a:t>
            </a:r>
          </a:p>
          <a:p>
            <a:pPr eaLnBrk="1" hangingPunct="1">
              <a:defRPr/>
            </a:pPr>
            <a:r>
              <a:rPr lang="en-US" altLang="zh-TW" sz="1800" dirty="0" smtClean="0"/>
              <a:t>By</a:t>
            </a:r>
          </a:p>
          <a:p>
            <a:pPr eaLnBrk="1" hangingPunct="1">
              <a:defRPr/>
            </a:pPr>
            <a:r>
              <a:rPr lang="en-US" altLang="zh-TW" sz="1800" dirty="0" err="1" smtClean="0"/>
              <a:t>Ching</a:t>
            </a:r>
            <a:r>
              <a:rPr lang="en-US" altLang="zh-TW" sz="1800" dirty="0" smtClean="0"/>
              <a:t>-Chin </a:t>
            </a:r>
            <a:r>
              <a:rPr lang="en-US" altLang="zh-TW" sz="1800" dirty="0" err="1" smtClean="0"/>
              <a:t>Chern</a:t>
            </a:r>
            <a:endParaRPr lang="en-US" altLang="zh-TW" sz="1800" dirty="0" smtClean="0"/>
          </a:p>
        </p:txBody>
      </p:sp>
      <p:pic>
        <p:nvPicPr>
          <p:cNvPr id="9" name="圖片 8" descr="g-dice-game-animation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0125" y="4221088"/>
            <a:ext cx="3060171" cy="2295128"/>
          </a:xfrm>
          <a:prstGeom prst="rect">
            <a:avLst/>
          </a:prstGeom>
        </p:spPr>
      </p:pic>
      <p:pic>
        <p:nvPicPr>
          <p:cNvPr id="7" name="圖片 6" descr="AnimationDD-full_size_2x6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616" y="4437112"/>
            <a:ext cx="1872208" cy="1918435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69776"/>
            <a:ext cx="8607425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Question 1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19200"/>
            <a:ext cx="8712200" cy="14890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/>
              <a:t>What is the probability of playing totally 5 games?</a:t>
            </a:r>
            <a:endParaRPr lang="zh-TW" altLang="en-US"/>
          </a:p>
        </p:txBody>
      </p:sp>
      <p:sp>
        <p:nvSpPr>
          <p:cNvPr id="145412" name="Rectangle 4"/>
          <p:cNvSpPr>
            <a:spLocks noChangeArrowheads="1"/>
          </p:cNvSpPr>
          <p:nvPr/>
        </p:nvSpPr>
        <p:spPr bwMode="auto">
          <a:xfrm>
            <a:off x="539750" y="2636838"/>
            <a:ext cx="8064500" cy="20161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eaLnBrk="0" hangingPunct="0"/>
            <a:r>
              <a:rPr kumimoji="0"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Define </a:t>
            </a:r>
            <a:r>
              <a:rPr kumimoji="0" lang="en-US" altLang="zh-TW" sz="44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</a:t>
            </a:r>
            <a:r>
              <a:rPr kumimoji="0"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 as the number of games before the player wins and </a:t>
            </a:r>
            <a:r>
              <a:rPr kumimoji="0" lang="en-US" altLang="zh-TW" sz="44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 </a:t>
            </a:r>
            <a:r>
              <a:rPr kumimoji="0"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= 0.25.</a:t>
            </a:r>
          </a:p>
        </p:txBody>
      </p:sp>
      <p:sp>
        <p:nvSpPr>
          <p:cNvPr id="145413" name="Rectangle 5"/>
          <p:cNvSpPr>
            <a:spLocks noChangeArrowheads="1"/>
          </p:cNvSpPr>
          <p:nvPr/>
        </p:nvSpPr>
        <p:spPr bwMode="auto">
          <a:xfrm>
            <a:off x="1835150" y="4797425"/>
            <a:ext cx="6172200" cy="16557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eaLnBrk="0" hangingPunct="0">
              <a:lnSpc>
                <a:spcPct val="110000"/>
              </a:lnSpc>
            </a:pPr>
            <a:r>
              <a:rPr kumimoji="0"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(</a:t>
            </a:r>
            <a:r>
              <a:rPr kumimoji="0"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 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sym typeface="Symbol" pitchFamily="18" charset="2"/>
              </a:rPr>
              <a:t>= </a:t>
            </a:r>
            <a:r>
              <a:rPr kumimoji="0"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4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) = </a:t>
            </a:r>
            <a:r>
              <a:rPr kumimoji="0" lang="en-US" altLang="zh-TW" sz="44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</a:t>
            </a:r>
            <a:r>
              <a:rPr kumimoji="0"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(</a:t>
            </a:r>
            <a:r>
              <a:rPr kumimoji="0" lang="en-US" altLang="zh-TW" sz="44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1 – p</a:t>
            </a:r>
            <a:r>
              <a:rPr kumimoji="0"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)</a:t>
            </a:r>
            <a:r>
              <a:rPr kumimoji="0" lang="en-US" altLang="zh-TW" sz="4400" i="1" baseline="300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4</a:t>
            </a:r>
            <a:r>
              <a:rPr kumimoji="0"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</a:t>
            </a:r>
            <a:endParaRPr kumimoji="0" lang="en-US" altLang="zh-TW" sz="4400" dirty="0"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  <a:p>
            <a:pPr eaLnBrk="0" hangingPunct="0">
              <a:lnSpc>
                <a:spcPct val="110000"/>
              </a:lnSpc>
            </a:pP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= (</a:t>
            </a:r>
            <a:r>
              <a:rPr kumimoji="0"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0.25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)(</a:t>
            </a:r>
            <a:r>
              <a:rPr kumimoji="0"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1-0.25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)</a:t>
            </a:r>
            <a:r>
              <a:rPr kumimoji="0" lang="en-US" altLang="zh-TW" sz="4400" i="1" baseline="30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4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= </a:t>
            </a:r>
            <a:r>
              <a:rPr kumimoji="0"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0.0791</a:t>
            </a:r>
          </a:p>
        </p:txBody>
      </p:sp>
      <p:sp>
        <p:nvSpPr>
          <p:cNvPr id="11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E43E7-7C53-4E08-AB62-702AD6795D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2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22315B4-4CBE-41A1-BB28-97DD867C6A16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10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5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5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5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2" grpId="0" build="p" autoUpdateAnimBg="0"/>
      <p:bldP spid="145413" grpId="0" build="p" autoUpdateAnimBg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Excel Setup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8B3C-9582-4F63-8C8F-33D1717D48B6}" type="datetime1">
              <a:rPr lang="zh-TW" altLang="en-US" smtClean="0"/>
              <a:pPr/>
              <a:t>2017/11/1</a:t>
            </a:fld>
            <a:endParaRPr lang="en-US" altLang="zh-TW" smtClean="0"/>
          </a:p>
          <a:p>
            <a:r>
              <a:rPr lang="en-US" altLang="zh-TW" smtClean="0"/>
              <a:t>Statistics I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17E7B-67D7-4080-8F36-9576D3E7D7B8}" type="slidenum">
              <a:rPr lang="zh-TW" altLang="en-US" smtClean="0"/>
              <a:pPr/>
              <a:t>100</a:t>
            </a:fld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40768"/>
            <a:ext cx="8639497" cy="542857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40" y="1337960"/>
            <a:ext cx="8208912" cy="459726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535906"/>
            <a:ext cx="6816742" cy="412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14245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R Code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11560" y="1628800"/>
            <a:ext cx="8208912" cy="4312443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zh-TW" sz="2400" dirty="0"/>
              <a:t>l &lt;- 6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400" dirty="0"/>
              <a:t>x &lt;- 0.5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400" dirty="0" smtClean="0"/>
              <a:t>cat</a:t>
            </a:r>
            <a:r>
              <a:rPr lang="en-US" altLang="zh-TW" sz="2400" dirty="0"/>
              <a:t>("# # # # Exponential Density f(x) # # # ","\n")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400" dirty="0"/>
              <a:t>print(</a:t>
            </a:r>
            <a:r>
              <a:rPr lang="en-US" altLang="zh-TW" sz="2400" b="1" dirty="0" err="1">
                <a:solidFill>
                  <a:schemeClr val="accent2"/>
                </a:solidFill>
              </a:rPr>
              <a:t>dexp</a:t>
            </a:r>
            <a:r>
              <a:rPr lang="en-US" altLang="zh-TW" sz="2400" dirty="0"/>
              <a:t>(x, rate = l))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400" dirty="0" smtClean="0"/>
              <a:t>cat</a:t>
            </a:r>
            <a:r>
              <a:rPr lang="en-US" altLang="zh-TW" sz="2400" dirty="0"/>
              <a:t>(" ","\n")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400" dirty="0" smtClean="0"/>
              <a:t>cat</a:t>
            </a:r>
            <a:r>
              <a:rPr lang="en-US" altLang="zh-TW" sz="2400" dirty="0"/>
              <a:t>("# # # # Exponential </a:t>
            </a:r>
            <a:r>
              <a:rPr lang="en-US" altLang="zh-TW" sz="2400" dirty="0" err="1"/>
              <a:t>Probablity</a:t>
            </a:r>
            <a:r>
              <a:rPr lang="en-US" altLang="zh-TW" sz="2400" dirty="0"/>
              <a:t> F(X&lt;=x) # # # ","\n")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400" dirty="0"/>
              <a:t>print(</a:t>
            </a:r>
            <a:r>
              <a:rPr lang="en-US" altLang="zh-TW" sz="2400" b="1" dirty="0" err="1">
                <a:solidFill>
                  <a:schemeClr val="accent2"/>
                </a:solidFill>
              </a:rPr>
              <a:t>pexp</a:t>
            </a:r>
            <a:r>
              <a:rPr lang="en-US" altLang="zh-TW" sz="2400" dirty="0"/>
              <a:t>(x, rate = l, </a:t>
            </a:r>
            <a:r>
              <a:rPr lang="en-US" altLang="zh-TW" sz="2400" dirty="0" err="1"/>
              <a:t>lower.tail</a:t>
            </a:r>
            <a:r>
              <a:rPr lang="en-US" altLang="zh-TW" sz="2400" dirty="0"/>
              <a:t> = TRUE))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400" dirty="0" smtClean="0"/>
              <a:t>cat</a:t>
            </a:r>
            <a:r>
              <a:rPr lang="en-US" altLang="zh-TW" sz="2400" dirty="0"/>
              <a:t>(" ","\n")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400" dirty="0" smtClean="0"/>
              <a:t>cat</a:t>
            </a:r>
            <a:r>
              <a:rPr lang="en-US" altLang="zh-TW" sz="2400" dirty="0"/>
              <a:t>("# # # # Exponential </a:t>
            </a:r>
            <a:r>
              <a:rPr lang="en-US" altLang="zh-TW" sz="2400" dirty="0" err="1"/>
              <a:t>Probablity</a:t>
            </a:r>
            <a:r>
              <a:rPr lang="en-US" altLang="zh-TW" sz="2400" dirty="0"/>
              <a:t> F(X&gt;=x) # # # ","\n")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400" dirty="0"/>
              <a:t>print(</a:t>
            </a:r>
            <a:r>
              <a:rPr lang="en-US" altLang="zh-TW" sz="2400" b="1" dirty="0" err="1">
                <a:solidFill>
                  <a:schemeClr val="accent2"/>
                </a:solidFill>
              </a:rPr>
              <a:t>pexp</a:t>
            </a:r>
            <a:r>
              <a:rPr lang="en-US" altLang="zh-TW" sz="2400" dirty="0"/>
              <a:t>(x, rate = l, </a:t>
            </a:r>
            <a:r>
              <a:rPr lang="en-US" altLang="zh-TW" sz="2400" dirty="0" err="1"/>
              <a:t>lower.tail</a:t>
            </a:r>
            <a:r>
              <a:rPr lang="en-US" altLang="zh-TW" sz="2400" dirty="0"/>
              <a:t> = FALSE))</a:t>
            </a:r>
            <a:endParaRPr lang="zh-TW" altLang="en-US" sz="2400" dirty="0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E43E7-7C53-4E08-AB62-702AD6795D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" name="投影片編號版面配置區 6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BA7335-C05E-411C-9FB0-3D144E83ADDB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101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27" y="1742204"/>
            <a:ext cx="7849178" cy="435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27866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0648"/>
            <a:ext cx="8229600" cy="1278979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Example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539627"/>
            <a:ext cx="8404225" cy="4551611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dirty="0"/>
              <a:t>The lifetime of a transistor is </a:t>
            </a:r>
            <a:r>
              <a:rPr lang="en-US" altLang="zh-TW" b="1" dirty="0">
                <a:solidFill>
                  <a:schemeClr val="accent2"/>
                </a:solidFill>
              </a:rPr>
              <a:t>exponentially distributed</a:t>
            </a:r>
            <a:r>
              <a:rPr lang="en-US" altLang="zh-TW" dirty="0"/>
              <a:t>, with a </a:t>
            </a:r>
            <a:r>
              <a:rPr lang="en-US" altLang="zh-TW" b="1" dirty="0">
                <a:solidFill>
                  <a:schemeClr val="accent2"/>
                </a:solidFill>
              </a:rPr>
              <a:t>mean of 1,000 hours</a:t>
            </a:r>
            <a:r>
              <a:rPr lang="en-US" altLang="zh-TW" dirty="0"/>
              <a:t>.</a:t>
            </a:r>
          </a:p>
          <a:p>
            <a:pPr>
              <a:buFont typeface="Wingdings" pitchFamily="2" charset="2"/>
              <a:buNone/>
            </a:pPr>
            <a:r>
              <a:rPr lang="en-US" altLang="zh-TW" dirty="0"/>
              <a:t>What is the probability that the transistor will last between 1,000 and 1,500 hours?</a:t>
            </a:r>
            <a:endParaRPr lang="zh-TW" altLang="en-US" dirty="0"/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102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222076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60648"/>
            <a:ext cx="8234114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Define</a:t>
            </a:r>
          </a:p>
        </p:txBody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95400"/>
            <a:ext cx="8382000" cy="1600200"/>
          </a:xfrm>
        </p:spPr>
        <p:txBody>
          <a:bodyPr/>
          <a:lstStyle/>
          <a:p>
            <a:r>
              <a:rPr lang="en-US" altLang="zh-TW" sz="4800"/>
              <a:t>Let </a:t>
            </a:r>
            <a:r>
              <a:rPr lang="en-US" altLang="zh-TW" sz="4800" i="1">
                <a:latin typeface="Times New Roman" pitchFamily="18" charset="0"/>
              </a:rPr>
              <a:t>X</a:t>
            </a:r>
            <a:r>
              <a:rPr lang="en-US" altLang="zh-TW" sz="4800">
                <a:latin typeface="Times New Roman" pitchFamily="18" charset="0"/>
              </a:rPr>
              <a:t> </a:t>
            </a:r>
            <a:r>
              <a:rPr lang="en-US" altLang="zh-TW" sz="4800"/>
              <a:t>denote the lifetime of a transistor (in hours).</a:t>
            </a:r>
            <a:endParaRPr lang="zh-TW" altLang="en-US" sz="4800"/>
          </a:p>
        </p:txBody>
      </p:sp>
      <p:sp>
        <p:nvSpPr>
          <p:cNvPr id="192517" name="Text Box 5"/>
          <p:cNvSpPr txBox="1">
            <a:spLocks noChangeArrowheads="1"/>
          </p:cNvSpPr>
          <p:nvPr/>
        </p:nvSpPr>
        <p:spPr bwMode="auto">
          <a:xfrm>
            <a:off x="827088" y="2852738"/>
            <a:ext cx="7467600" cy="144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kumimoji="0"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E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0"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=1000 =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1/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l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</a:t>
            </a:r>
          </a:p>
          <a:p>
            <a:pPr eaLnBrk="0" hangingPunct="0"/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So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l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= 1/1000 = .001</a:t>
            </a:r>
            <a:endParaRPr kumimoji="0" lang="zh-TW" altLang="en-US" sz="4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92518" name="Text Box 6"/>
          <p:cNvSpPr txBox="1">
            <a:spLocks noChangeArrowheads="1"/>
          </p:cNvSpPr>
          <p:nvPr/>
        </p:nvSpPr>
        <p:spPr bwMode="auto">
          <a:xfrm>
            <a:off x="838200" y="4344690"/>
            <a:ext cx="7467600" cy="21236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kumimoji="0"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(1000 &lt;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</a:t>
            </a:r>
            <a:r>
              <a:rPr kumimoji="0"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 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&lt; 1500)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</a:t>
            </a:r>
          </a:p>
          <a:p>
            <a:pPr eaLnBrk="0" hangingPunct="0"/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	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=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</a:t>
            </a:r>
            <a:r>
              <a:rPr kumimoji="0"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e</a:t>
            </a:r>
            <a:r>
              <a:rPr kumimoji="0" lang="en-US" altLang="zh-TW" sz="4400" baseline="30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-</a:t>
            </a:r>
            <a:r>
              <a:rPr kumimoji="0" lang="en-US" altLang="zh-TW" sz="4400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(.001)(1000)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- </a:t>
            </a:r>
            <a:r>
              <a:rPr kumimoji="0"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e</a:t>
            </a:r>
            <a:r>
              <a:rPr kumimoji="0" lang="en-US" altLang="zh-TW" sz="4400" baseline="30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-</a:t>
            </a:r>
            <a:r>
              <a:rPr kumimoji="0" lang="en-US" altLang="zh-TW" sz="4400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(.001)(1500)</a:t>
            </a:r>
            <a:r>
              <a:rPr kumimoji="0" lang="en-US" altLang="zh-TW" sz="4400" baseline="30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</a:t>
            </a:r>
          </a:p>
          <a:p>
            <a:pPr eaLnBrk="0" hangingPunct="0"/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	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= .1448</a:t>
            </a:r>
            <a:endParaRPr kumimoji="0" lang="zh-TW" altLang="en-US" sz="4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103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33809374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2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2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7" grpId="0" autoUpdateAnimBg="0"/>
      <p:bldP spid="192518" grpId="0" autoUpdateAnimBg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38539" y="476672"/>
            <a:ext cx="8229600" cy="216024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/>
              <a:t>End of Chapter </a:t>
            </a:r>
            <a:r>
              <a:rPr lang="en-US" altLang="zh-TW" dirty="0" smtClean="0"/>
              <a:t>8</a:t>
            </a:r>
            <a:endParaRPr lang="en-US" altLang="zh-TW" dirty="0"/>
          </a:p>
        </p:txBody>
      </p:sp>
      <p:sp>
        <p:nvSpPr>
          <p:cNvPr id="29699" name="AutoShape 3"/>
          <p:cNvSpPr>
            <a:spLocks noChangeArrowheads="1"/>
          </p:cNvSpPr>
          <p:nvPr/>
        </p:nvSpPr>
        <p:spPr bwMode="auto">
          <a:xfrm>
            <a:off x="3797300" y="3238500"/>
            <a:ext cx="1557338" cy="1611313"/>
          </a:xfrm>
          <a:prstGeom prst="roundRect">
            <a:avLst>
              <a:gd name="adj" fmla="val 12065"/>
            </a:avLst>
          </a:prstGeom>
          <a:noFill/>
          <a:ln w="50800">
            <a:solidFill>
              <a:srgbClr val="66FFFF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00" name="Freeform 4"/>
          <p:cNvSpPr>
            <a:spLocks/>
          </p:cNvSpPr>
          <p:nvPr/>
        </p:nvSpPr>
        <p:spPr bwMode="auto">
          <a:xfrm>
            <a:off x="3941763" y="2324100"/>
            <a:ext cx="1681162" cy="2670175"/>
          </a:xfrm>
          <a:custGeom>
            <a:avLst/>
            <a:gdLst/>
            <a:ahLst/>
            <a:cxnLst>
              <a:cxn ang="0">
                <a:pos x="119" y="784"/>
              </a:cxn>
              <a:cxn ang="0">
                <a:pos x="0" y="1239"/>
              </a:cxn>
              <a:cxn ang="0">
                <a:pos x="409" y="1681"/>
              </a:cxn>
              <a:cxn ang="0">
                <a:pos x="1058" y="196"/>
              </a:cxn>
              <a:cxn ang="0">
                <a:pos x="1058" y="0"/>
              </a:cxn>
              <a:cxn ang="0">
                <a:pos x="334" y="1252"/>
              </a:cxn>
              <a:cxn ang="0">
                <a:pos x="119" y="784"/>
              </a:cxn>
            </a:cxnLst>
            <a:rect l="0" t="0" r="r" b="b"/>
            <a:pathLst>
              <a:path w="1059" h="1682">
                <a:moveTo>
                  <a:pt x="119" y="784"/>
                </a:moveTo>
                <a:lnTo>
                  <a:pt x="0" y="1239"/>
                </a:lnTo>
                <a:lnTo>
                  <a:pt x="409" y="1681"/>
                </a:lnTo>
                <a:lnTo>
                  <a:pt x="1058" y="196"/>
                </a:lnTo>
                <a:lnTo>
                  <a:pt x="1058" y="0"/>
                </a:lnTo>
                <a:lnTo>
                  <a:pt x="334" y="1252"/>
                </a:lnTo>
                <a:lnTo>
                  <a:pt x="119" y="784"/>
                </a:lnTo>
              </a:path>
            </a:pathLst>
          </a:custGeom>
          <a:gradFill rotWithShape="0">
            <a:gsLst>
              <a:gs pos="0">
                <a:srgbClr val="006699">
                  <a:gamma/>
                  <a:shade val="46275"/>
                  <a:invGamma/>
                </a:srgbClr>
              </a:gs>
              <a:gs pos="50000">
                <a:srgbClr val="006699"/>
              </a:gs>
              <a:gs pos="100000">
                <a:srgbClr val="006699">
                  <a:gamma/>
                  <a:shade val="46275"/>
                  <a:invGamma/>
                </a:srgbClr>
              </a:gs>
            </a:gsLst>
            <a:lin ang="5400000" scaled="1"/>
          </a:gra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/>
          <a:lstStyle/>
          <a:p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038FC80-98BC-453A-8147-50F9C501C262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 dirty="0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B6AA5C1-CD85-448A-9EC4-402491BCFEEC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104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7439076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2"/>
            <a:ext cx="8229600" cy="1350987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Homework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6792"/>
            <a:ext cx="8148638" cy="4392065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4800" dirty="0" smtClean="0"/>
              <a:t>Do not turn in the homework next week</a:t>
            </a:r>
          </a:p>
          <a:p>
            <a:pPr lvl="1">
              <a:buClr>
                <a:schemeClr val="accent2"/>
              </a:buClr>
            </a:pPr>
            <a:r>
              <a:rPr lang="zh-TW" altLang="en-US" sz="4800" dirty="0" smtClean="0"/>
              <a:t>8.</a:t>
            </a:r>
            <a:r>
              <a:rPr lang="en-US" altLang="zh-TW" sz="4800" dirty="0" smtClean="0"/>
              <a:t>9</a:t>
            </a:r>
            <a:r>
              <a:rPr lang="zh-TW" altLang="en-US" sz="4800" dirty="0" smtClean="0"/>
              <a:t>, </a:t>
            </a:r>
            <a:r>
              <a:rPr lang="en-US" altLang="zh-TW" sz="4800" dirty="0" smtClean="0"/>
              <a:t>8.13, </a:t>
            </a:r>
            <a:endParaRPr lang="en-US" altLang="zh-TW" sz="4800" dirty="0"/>
          </a:p>
          <a:p>
            <a:pPr lvl="1">
              <a:buClr>
                <a:schemeClr val="accent2"/>
              </a:buClr>
            </a:pPr>
            <a:r>
              <a:rPr lang="en-US" altLang="zh-TW" sz="4800" dirty="0"/>
              <a:t>8.45, </a:t>
            </a:r>
            <a:r>
              <a:rPr lang="en-US" altLang="zh-TW" sz="4800" dirty="0" smtClean="0"/>
              <a:t>8.53, </a:t>
            </a:r>
            <a:r>
              <a:rPr lang="en-US" altLang="zh-TW" sz="4800" dirty="0"/>
              <a:t>8.63, </a:t>
            </a:r>
          </a:p>
          <a:p>
            <a:pPr lvl="1">
              <a:buClr>
                <a:schemeClr val="accent2"/>
              </a:buClr>
            </a:pPr>
            <a:r>
              <a:rPr lang="en-US" altLang="zh-TW" sz="4800" dirty="0" smtClean="0"/>
              <a:t>8.75</a:t>
            </a:r>
            <a:r>
              <a:rPr lang="en-US" altLang="zh-TW" sz="4800" smtClean="0"/>
              <a:t>, 8.79</a:t>
            </a:r>
            <a:endParaRPr lang="en-US" altLang="zh-TW" sz="4800" dirty="0"/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105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2020505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60350"/>
            <a:ext cx="8352927" cy="10668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Geometric Experiment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75" y="1341438"/>
            <a:ext cx="8893175" cy="5111750"/>
          </a:xfrm>
          <a:noFill/>
          <a:ln/>
        </p:spPr>
        <p:txBody>
          <a:bodyPr lIns="90488" tIns="44450" rIns="90488" bIns="44450"/>
          <a:lstStyle/>
          <a:p>
            <a:r>
              <a:rPr lang="en-US" altLang="zh-TW"/>
              <a:t>The success occurs at </a:t>
            </a:r>
            <a:r>
              <a:rPr lang="en-US" altLang="zh-TW" b="1" i="1">
                <a:solidFill>
                  <a:schemeClr val="folHlink"/>
                </a:solidFill>
                <a:latin typeface="Times New Roman" pitchFamily="18" charset="0"/>
              </a:rPr>
              <a:t>X</a:t>
            </a:r>
            <a:r>
              <a:rPr lang="en-US" altLang="zh-TW" b="1">
                <a:solidFill>
                  <a:schemeClr val="folHlink"/>
                </a:solidFill>
              </a:rPr>
              <a:t>+1 (first successful)</a:t>
            </a:r>
            <a:r>
              <a:rPr lang="en-US" altLang="zh-TW" i="1"/>
              <a:t> </a:t>
            </a:r>
            <a:r>
              <a:rPr lang="en-US" altLang="zh-TW"/>
              <a:t>trial or the last trial.</a:t>
            </a:r>
          </a:p>
          <a:p>
            <a:pPr>
              <a:lnSpc>
                <a:spcPct val="80000"/>
              </a:lnSpc>
            </a:pPr>
            <a:r>
              <a:rPr lang="en-US" altLang="zh-TW"/>
              <a:t>Each trial is an </a:t>
            </a:r>
            <a:r>
              <a:rPr lang="en-US" altLang="zh-TW" b="1">
                <a:solidFill>
                  <a:schemeClr val="hlink"/>
                </a:solidFill>
              </a:rPr>
              <a:t>Independent</a:t>
            </a:r>
            <a:r>
              <a:rPr lang="en-US" altLang="zh-TW">
                <a:solidFill>
                  <a:schemeClr val="hlink"/>
                </a:solidFill>
              </a:rPr>
              <a:t> </a:t>
            </a:r>
            <a:r>
              <a:rPr lang="en-US" altLang="zh-TW" b="1">
                <a:solidFill>
                  <a:schemeClr val="hlink"/>
                </a:solidFill>
              </a:rPr>
              <a:t>Bernoulli Trial</a:t>
            </a:r>
            <a:r>
              <a:rPr lang="en-US" altLang="zh-TW"/>
              <a:t>.</a:t>
            </a:r>
          </a:p>
          <a:p>
            <a:pPr lvl="1">
              <a:lnSpc>
                <a:spcPct val="80000"/>
              </a:lnSpc>
            </a:pPr>
            <a:r>
              <a:rPr lang="en-US" altLang="zh-TW"/>
              <a:t>The success </a:t>
            </a:r>
            <a:r>
              <a:rPr lang="en-US" altLang="zh-TW" b="1">
                <a:solidFill>
                  <a:schemeClr val="hlink"/>
                </a:solidFill>
              </a:rPr>
              <a:t>probability </a:t>
            </a:r>
            <a:r>
              <a:rPr lang="en-US" altLang="zh-TW" b="1" i="1">
                <a:solidFill>
                  <a:schemeClr val="hlink"/>
                </a:solidFill>
                <a:latin typeface="Times New Roman" pitchFamily="18" charset="0"/>
              </a:rPr>
              <a:t>p</a:t>
            </a:r>
            <a:r>
              <a:rPr lang="en-US" altLang="zh-TW"/>
              <a:t> is the</a:t>
            </a:r>
            <a:r>
              <a:rPr lang="en-US" altLang="zh-TW">
                <a:solidFill>
                  <a:schemeClr val="hlink"/>
                </a:solidFill>
              </a:rPr>
              <a:t> </a:t>
            </a:r>
            <a:r>
              <a:rPr lang="en-US" altLang="zh-TW" b="1">
                <a:solidFill>
                  <a:schemeClr val="hlink"/>
                </a:solidFill>
              </a:rPr>
              <a:t>same</a:t>
            </a:r>
            <a:r>
              <a:rPr lang="en-US" altLang="zh-TW"/>
              <a:t> at each trial.</a:t>
            </a:r>
          </a:p>
          <a:p>
            <a:pPr lvl="1">
              <a:lnSpc>
                <a:spcPct val="80000"/>
              </a:lnSpc>
            </a:pPr>
            <a:r>
              <a:rPr lang="en-US" altLang="zh-TW"/>
              <a:t>Each trial has only </a:t>
            </a:r>
            <a:r>
              <a:rPr lang="en-US" altLang="zh-TW" b="1">
                <a:solidFill>
                  <a:schemeClr val="hlink"/>
                </a:solidFill>
              </a:rPr>
              <a:t>two</a:t>
            </a:r>
            <a:r>
              <a:rPr lang="en-US" altLang="zh-TW"/>
              <a:t> outcomes (success or failure).</a:t>
            </a:r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E43E7-7C53-4E08-AB62-702AD6795D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B2CF1D6-AA60-4917-A44C-C3A323B4F3E3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106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6" name="AutoShape 4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346708" y="5373216"/>
            <a:ext cx="504825" cy="504825"/>
          </a:xfrm>
          <a:prstGeom prst="actionButtonReturn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5400000" algn="ctr" rotWithShape="0">
              <a:schemeClr val="accent4">
                <a:lumMod val="10000"/>
              </a:scheme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094340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graphicFrame>
        <p:nvGraphicFramePr>
          <p:cNvPr id="292866" name="Object 2"/>
          <p:cNvGraphicFramePr>
            <a:graphicFrameLocks noChangeAspect="1"/>
          </p:cNvGraphicFramePr>
          <p:nvPr>
            <p:extLst/>
          </p:nvPr>
        </p:nvGraphicFramePr>
        <p:xfrm>
          <a:off x="379413" y="1412875"/>
          <a:ext cx="8385175" cy="478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68" name="方程式" r:id="rId3" imgW="2070000" imgH="1307880" progId="Equation.3">
                  <p:embed/>
                </p:oleObj>
              </mc:Choice>
              <mc:Fallback>
                <p:oleObj name="方程式" r:id="rId3" imgW="2070000" imgH="1307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2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1412875"/>
                        <a:ext cx="8385175" cy="4789488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2867" name="Rectangle 3"/>
          <p:cNvSpPr>
            <a:spLocks noGrp="1" noChangeArrowheads="1"/>
          </p:cNvSpPr>
          <p:nvPr>
            <p:ph type="title"/>
          </p:nvPr>
        </p:nvSpPr>
        <p:spPr>
          <a:xfrm>
            <a:off x="179388" y="260350"/>
            <a:ext cx="8569325" cy="1319213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911225" algn="l"/>
              </a:tabLst>
              <a:defRPr/>
            </a:pPr>
            <a:r>
              <a:rPr lang="en-US" altLang="zh-TW" dirty="0"/>
              <a:t>Probability </a:t>
            </a:r>
            <a:r>
              <a:rPr lang="en-US" altLang="zh-TW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dirty="0"/>
              <a:t>(</a:t>
            </a:r>
            <a:r>
              <a:rPr lang="en-US" altLang="zh-TW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dirty="0"/>
              <a:t> </a:t>
            </a:r>
            <a:r>
              <a:rPr lang="en-US" altLang="zh-TW" dirty="0">
                <a:sym typeface="Symbol" pitchFamily="18" charset="2"/>
              </a:rPr>
              <a:t> </a:t>
            </a:r>
            <a:r>
              <a:rPr lang="en-US" altLang="zh-TW" dirty="0">
                <a:latin typeface="Symbol" pitchFamily="18" charset="2"/>
              </a:rPr>
              <a:t>a</a:t>
            </a:r>
            <a:r>
              <a:rPr lang="en-US" altLang="zh-TW" dirty="0"/>
              <a:t>)</a:t>
            </a:r>
          </a:p>
        </p:txBody>
      </p:sp>
      <p:sp>
        <p:nvSpPr>
          <p:cNvPr id="292868" name="AutoShape 4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027988" y="6092825"/>
            <a:ext cx="504825" cy="504825"/>
          </a:xfrm>
          <a:prstGeom prst="actionButtonReturn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5400000" algn="ctr" rotWithShape="0">
              <a:schemeClr val="accent4">
                <a:lumMod val="10000"/>
              </a:scheme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107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9506839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graphicFrame>
        <p:nvGraphicFramePr>
          <p:cNvPr id="287746" name="Object 2"/>
          <p:cNvGraphicFramePr>
            <a:graphicFrameLocks noChangeAspect="1"/>
          </p:cNvGraphicFramePr>
          <p:nvPr>
            <p:extLst/>
          </p:nvPr>
        </p:nvGraphicFramePr>
        <p:xfrm>
          <a:off x="330200" y="1989138"/>
          <a:ext cx="8531225" cy="464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292" name="方程式" r:id="rId3" imgW="2171520" imgH="1307880" progId="Equation.3">
                  <p:embed/>
                </p:oleObj>
              </mc:Choice>
              <mc:Fallback>
                <p:oleObj name="方程式" r:id="rId3" imgW="2171520" imgH="1307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2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" y="1989138"/>
                        <a:ext cx="8531225" cy="4645025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747" name="Rectangle 3"/>
          <p:cNvSpPr>
            <a:spLocks noGrp="1" noChangeArrowheads="1"/>
          </p:cNvSpPr>
          <p:nvPr>
            <p:ph type="title"/>
          </p:nvPr>
        </p:nvSpPr>
        <p:spPr>
          <a:xfrm>
            <a:off x="179388" y="260648"/>
            <a:ext cx="8856662" cy="1727919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911225" algn="l"/>
              </a:tabLst>
              <a:defRPr/>
            </a:pPr>
            <a:r>
              <a:rPr lang="en-US" altLang="zh-TW" dirty="0"/>
              <a:t>Expected Value of Exponential Distribution</a:t>
            </a:r>
          </a:p>
        </p:txBody>
      </p:sp>
      <p:sp>
        <p:nvSpPr>
          <p:cNvPr id="8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108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87748" name="AutoShape 4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027988" y="6092825"/>
            <a:ext cx="504825" cy="504825"/>
          </a:xfrm>
          <a:prstGeom prst="actionButtonReturn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5400000" algn="ctr" rotWithShape="0">
              <a:schemeClr val="accent4">
                <a:lumMod val="10000"/>
              </a:scheme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249997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289798" name="Rectangle 6"/>
          <p:cNvSpPr>
            <a:spLocks noGrp="1" noChangeArrowheads="1"/>
          </p:cNvSpPr>
          <p:nvPr>
            <p:ph type="title"/>
          </p:nvPr>
        </p:nvSpPr>
        <p:spPr>
          <a:xfrm>
            <a:off x="468313" y="476250"/>
            <a:ext cx="82296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Integrals Involving </a:t>
            </a:r>
            <a:r>
              <a:rPr lang="en-US" altLang="zh-TW" i="1" dirty="0" err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TW" i="1" baseline="30000" dirty="0" err="1">
                <a:latin typeface="Times New Roman" pitchFamily="18" charset="0"/>
                <a:cs typeface="Times New Roman" pitchFamily="18" charset="0"/>
              </a:rPr>
              <a:t>ax</a:t>
            </a:r>
            <a:endParaRPr lang="en-US" altLang="zh-TW" i="1" baseline="30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89797" name="Object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3794619"/>
              </p:ext>
            </p:extLst>
          </p:nvPr>
        </p:nvGraphicFramePr>
        <p:xfrm>
          <a:off x="1187624" y="2924175"/>
          <a:ext cx="5144935" cy="1539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435" name="方程式" r:id="rId3" imgW="1422360" imgH="444240" progId="Equation.3">
                  <p:embed/>
                </p:oleObj>
              </mc:Choice>
              <mc:Fallback>
                <p:oleObj name="方程式" r:id="rId3" imgW="14223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2924175"/>
                        <a:ext cx="5144935" cy="1539165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80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581604"/>
              </p:ext>
            </p:extLst>
          </p:nvPr>
        </p:nvGraphicFramePr>
        <p:xfrm>
          <a:off x="1187624" y="4735513"/>
          <a:ext cx="6965801" cy="166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436" name="方程式" r:id="rId5" imgW="1942920" imgH="444240" progId="Equation.3">
                  <p:embed/>
                </p:oleObj>
              </mc:Choice>
              <mc:Fallback>
                <p:oleObj name="方程式" r:id="rId5" imgW="19429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4735513"/>
                        <a:ext cx="6965801" cy="1665287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80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820185"/>
              </p:ext>
            </p:extLst>
          </p:nvPr>
        </p:nvGraphicFramePr>
        <p:xfrm>
          <a:off x="1259632" y="1403118"/>
          <a:ext cx="3240359" cy="1521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437" name="方程式" r:id="rId7" imgW="876240" imgH="419040" progId="Equation.3">
                  <p:embed/>
                </p:oleObj>
              </mc:Choice>
              <mc:Fallback>
                <p:oleObj name="方程式" r:id="rId7" imgW="87624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1403118"/>
                        <a:ext cx="3240359" cy="1521058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109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4682203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Question 2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484313"/>
            <a:ext cx="8415338" cy="20574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/>
              <a:t>What is probability that the player needs to play 3 games before the last winning game?</a:t>
            </a:r>
            <a:endParaRPr lang="zh-TW" altLang="en-US"/>
          </a:p>
        </p:txBody>
      </p:sp>
      <p:sp>
        <p:nvSpPr>
          <p:cNvPr id="146436" name="Rectangle 4"/>
          <p:cNvSpPr>
            <a:spLocks noChangeArrowheads="1"/>
          </p:cNvSpPr>
          <p:nvPr/>
        </p:nvSpPr>
        <p:spPr bwMode="auto">
          <a:xfrm>
            <a:off x="1475656" y="3890972"/>
            <a:ext cx="6781800" cy="2209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eaLnBrk="0" hangingPunct="0"/>
            <a:r>
              <a:rPr kumimoji="0"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(</a:t>
            </a:r>
            <a:r>
              <a:rPr kumimoji="0"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 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sym typeface="Symbol" pitchFamily="18" charset="2"/>
              </a:rPr>
              <a:t>= </a:t>
            </a:r>
            <a:r>
              <a:rPr kumimoji="0"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3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) </a:t>
            </a:r>
          </a:p>
          <a:p>
            <a:pPr eaLnBrk="0" hangingPunct="0"/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= </a:t>
            </a:r>
            <a:r>
              <a:rPr kumimoji="0" lang="en-US" altLang="zh-TW" sz="44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</a:t>
            </a:r>
            <a:r>
              <a:rPr kumimoji="0"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(</a:t>
            </a:r>
            <a:r>
              <a:rPr kumimoji="0" lang="en-US" altLang="zh-TW" sz="44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1 – p</a:t>
            </a:r>
            <a:r>
              <a:rPr kumimoji="0"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)</a:t>
            </a:r>
            <a:r>
              <a:rPr kumimoji="0" lang="en-US" altLang="zh-TW" sz="4400" i="1" baseline="300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3</a:t>
            </a:r>
            <a:r>
              <a:rPr kumimoji="0"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</a:t>
            </a:r>
            <a:endParaRPr kumimoji="0" lang="en-US" altLang="zh-TW" sz="4400" dirty="0"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  <a:p>
            <a:pPr eaLnBrk="0" hangingPunct="0"/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= (</a:t>
            </a:r>
            <a:r>
              <a:rPr kumimoji="0"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0.25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)(</a:t>
            </a:r>
            <a:r>
              <a:rPr kumimoji="0" lang="en-US" altLang="zh-TW" sz="44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1 – 0.25</a:t>
            </a:r>
            <a:r>
              <a:rPr kumimoji="0"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)</a:t>
            </a:r>
            <a:r>
              <a:rPr kumimoji="0" lang="en-US" altLang="zh-TW" sz="4400" i="1" baseline="300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3</a:t>
            </a:r>
            <a:r>
              <a:rPr kumimoji="0"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= </a:t>
            </a:r>
            <a:r>
              <a:rPr kumimoji="0"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0.1055</a:t>
            </a:r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E43E7-7C53-4E08-AB62-702AD6795D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E6F0AEC-22C5-49BE-8205-B210566D2384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11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6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6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6" grpId="0" build="p" autoUpdateAnimBg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graphicFrame>
        <p:nvGraphicFramePr>
          <p:cNvPr id="288770" name="Object 2"/>
          <p:cNvGraphicFramePr>
            <a:graphicFrameLocks noChangeAspect="1"/>
          </p:cNvGraphicFramePr>
          <p:nvPr>
            <p:extLst/>
          </p:nvPr>
        </p:nvGraphicFramePr>
        <p:xfrm>
          <a:off x="811213" y="1773238"/>
          <a:ext cx="7739062" cy="485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40" name="方程式" r:id="rId3" imgW="3047760" imgH="1930320" progId="Equation.3">
                  <p:embed/>
                </p:oleObj>
              </mc:Choice>
              <mc:Fallback>
                <p:oleObj name="方程式" r:id="rId3" imgW="3047760" imgH="1930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2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213" y="1773238"/>
                        <a:ext cx="7739062" cy="4856162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8771" name="Rectangle 3"/>
          <p:cNvSpPr>
            <a:spLocks noGrp="1" noChangeArrowheads="1"/>
          </p:cNvSpPr>
          <p:nvPr>
            <p:ph type="title"/>
          </p:nvPr>
        </p:nvSpPr>
        <p:spPr>
          <a:xfrm>
            <a:off x="395536" y="260648"/>
            <a:ext cx="8351589" cy="1824037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911225" algn="l"/>
              </a:tabLst>
              <a:defRPr/>
            </a:pPr>
            <a:r>
              <a:rPr lang="en-US" altLang="zh-TW" dirty="0"/>
              <a:t>Variance of Exponential Probability Distribution</a:t>
            </a:r>
          </a:p>
        </p:txBody>
      </p:sp>
      <p:sp>
        <p:nvSpPr>
          <p:cNvPr id="288772" name="AutoShape 4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027988" y="6092825"/>
            <a:ext cx="504825" cy="504825"/>
          </a:xfrm>
          <a:prstGeom prst="actionButtonReturn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5400000" algn="ctr" rotWithShape="0">
              <a:schemeClr val="accent4">
                <a:lumMod val="10000"/>
              </a:scheme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110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5719058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graphicFrame>
        <p:nvGraphicFramePr>
          <p:cNvPr id="294914" name="Object 2"/>
          <p:cNvGraphicFramePr>
            <a:graphicFrameLocks noChangeAspect="1"/>
          </p:cNvGraphicFramePr>
          <p:nvPr/>
        </p:nvGraphicFramePr>
        <p:xfrm>
          <a:off x="1052513" y="2081213"/>
          <a:ext cx="7246937" cy="455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364" name="方程式" r:id="rId3" imgW="2158920" imgH="1371600" progId="Equation.3">
                  <p:embed/>
                </p:oleObj>
              </mc:Choice>
              <mc:Fallback>
                <p:oleObj name="方程式" r:id="rId3" imgW="2158920" imgH="1371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2513" y="2081213"/>
                        <a:ext cx="7246937" cy="4559300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4915" name="Rectangle 3"/>
          <p:cNvSpPr>
            <a:spLocks noGrp="1" noChangeArrowheads="1"/>
          </p:cNvSpPr>
          <p:nvPr>
            <p:ph type="title"/>
          </p:nvPr>
        </p:nvSpPr>
        <p:spPr>
          <a:xfrm>
            <a:off x="251520" y="260648"/>
            <a:ext cx="8640960" cy="187220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911225" algn="l"/>
              </a:tabLst>
              <a:defRPr/>
            </a:pPr>
            <a:r>
              <a:rPr lang="en-US" altLang="zh-TW" dirty="0"/>
              <a:t>Expected Value of Uniform Probability Distribution</a:t>
            </a:r>
          </a:p>
        </p:txBody>
      </p:sp>
      <p:sp>
        <p:nvSpPr>
          <p:cNvPr id="294916" name="AutoShape 4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027988" y="6092825"/>
            <a:ext cx="504825" cy="504825"/>
          </a:xfrm>
          <a:prstGeom prst="actionButtonReturn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5400000" algn="ctr" rotWithShape="0">
              <a:schemeClr val="accent4">
                <a:lumMod val="10000"/>
              </a:scheme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111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9133597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graphicFrame>
        <p:nvGraphicFramePr>
          <p:cNvPr id="295938" name="Object 2"/>
          <p:cNvGraphicFramePr>
            <a:graphicFrameLocks noChangeAspect="1"/>
          </p:cNvGraphicFramePr>
          <p:nvPr/>
        </p:nvGraphicFramePr>
        <p:xfrm>
          <a:off x="179512" y="2063750"/>
          <a:ext cx="8801100" cy="437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388" name="方程式" r:id="rId3" imgW="3746160" imgH="1879560" progId="Equation.3">
                  <p:embed/>
                </p:oleObj>
              </mc:Choice>
              <mc:Fallback>
                <p:oleObj name="方程式" r:id="rId3" imgW="3746160" imgH="1879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2063750"/>
                        <a:ext cx="8801100" cy="4375150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5939" name="Rectangle 3"/>
          <p:cNvSpPr>
            <a:spLocks noGrp="1" noChangeArrowheads="1"/>
          </p:cNvSpPr>
          <p:nvPr>
            <p:ph type="title"/>
          </p:nvPr>
        </p:nvSpPr>
        <p:spPr>
          <a:xfrm>
            <a:off x="539750" y="260648"/>
            <a:ext cx="8207375" cy="1824037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911225" algn="l"/>
              </a:tabLst>
              <a:defRPr/>
            </a:pPr>
            <a:r>
              <a:rPr lang="en-US" altLang="zh-TW" dirty="0"/>
              <a:t>Variance of Uniform Probability Distribution</a:t>
            </a:r>
          </a:p>
        </p:txBody>
      </p:sp>
      <p:sp>
        <p:nvSpPr>
          <p:cNvPr id="295940" name="AutoShape 4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380288" y="6237288"/>
            <a:ext cx="504825" cy="504825"/>
          </a:xfrm>
          <a:prstGeom prst="actionButtonReturn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5400000" algn="ctr" rotWithShape="0">
              <a:schemeClr val="accent4">
                <a:lumMod val="10000"/>
              </a:scheme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112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9064319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297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" y="260648"/>
            <a:ext cx="8928100" cy="1512167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Standard Normal Distribution	</a:t>
            </a:r>
          </a:p>
        </p:txBody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29346"/>
            <a:ext cx="9144000" cy="2807766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dirty="0"/>
              <a:t>A random variable, </a:t>
            </a:r>
            <a:r>
              <a:rPr lang="en-US" altLang="zh-TW" b="1" i="1" dirty="0">
                <a:solidFill>
                  <a:schemeClr val="folHlink"/>
                </a:solidFill>
                <a:latin typeface="Times New Roman" pitchFamily="18" charset="0"/>
              </a:rPr>
              <a:t>Z</a:t>
            </a:r>
            <a:r>
              <a:rPr lang="en-US" altLang="zh-TW" dirty="0"/>
              <a:t>, with </a:t>
            </a:r>
            <a:r>
              <a:rPr lang="en-US" altLang="zh-TW" b="1" dirty="0" smtClean="0">
                <a:solidFill>
                  <a:schemeClr val="accent2"/>
                </a:solidFill>
              </a:rPr>
              <a:t>mean = </a:t>
            </a:r>
            <a:r>
              <a:rPr lang="en-US" altLang="zh-TW" b="1" dirty="0">
                <a:solidFill>
                  <a:schemeClr val="accent2"/>
                </a:solidFill>
              </a:rPr>
              <a:t>0</a:t>
            </a:r>
            <a:r>
              <a:rPr lang="en-US" altLang="zh-TW" dirty="0"/>
              <a:t> and </a:t>
            </a:r>
            <a:r>
              <a:rPr lang="en-US" altLang="zh-TW" b="1" dirty="0">
                <a:solidFill>
                  <a:schemeClr val="accent2"/>
                </a:solidFill>
              </a:rPr>
              <a:t>variance </a:t>
            </a:r>
            <a:r>
              <a:rPr lang="en-US" altLang="zh-TW" b="1" dirty="0" smtClean="0">
                <a:solidFill>
                  <a:schemeClr val="accent2"/>
                </a:solidFill>
              </a:rPr>
              <a:t>= 1</a:t>
            </a:r>
            <a:r>
              <a:rPr lang="en-US" altLang="zh-TW" dirty="0" smtClean="0">
                <a:solidFill>
                  <a:schemeClr val="accent2"/>
                </a:solidFill>
              </a:rPr>
              <a:t> </a:t>
            </a:r>
            <a:r>
              <a:rPr lang="en-US" altLang="zh-TW" dirty="0"/>
              <a:t>is normally distributed if its probability density function is given by</a:t>
            </a:r>
          </a:p>
        </p:txBody>
      </p:sp>
      <p:graphicFrame>
        <p:nvGraphicFramePr>
          <p:cNvPr id="297988" name="Object 4"/>
          <p:cNvGraphicFramePr>
            <a:graphicFrameLocks noChangeAspect="1"/>
          </p:cNvGraphicFramePr>
          <p:nvPr/>
        </p:nvGraphicFramePr>
        <p:xfrm>
          <a:off x="1138238" y="4292600"/>
          <a:ext cx="7007225" cy="158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470" name="方程式" r:id="rId3" imgW="1993680" imgH="419040" progId="Equation.3">
                  <p:embed/>
                </p:oleObj>
              </mc:Choice>
              <mc:Fallback>
                <p:oleObj name="方程式" r:id="rId3" imgW="19936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4292600"/>
                        <a:ext cx="7007225" cy="1585913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989" name="Object 5"/>
          <p:cNvGraphicFramePr>
            <a:graphicFrameLocks noChangeAspect="1"/>
          </p:cNvGraphicFramePr>
          <p:nvPr/>
        </p:nvGraphicFramePr>
        <p:xfrm>
          <a:off x="179388" y="5805488"/>
          <a:ext cx="8785225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471" name="方程式" r:id="rId5" imgW="2501640" imgH="203040" progId="Equation.3">
                  <p:embed/>
                </p:oleObj>
              </mc:Choice>
              <mc:Fallback>
                <p:oleObj name="方程式" r:id="rId5" imgW="2501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5805488"/>
                        <a:ext cx="8785225" cy="709612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990" name="AutoShape 6">
            <a:hlinkClick r:id="rId7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532813" y="4941888"/>
            <a:ext cx="504825" cy="504825"/>
          </a:xfrm>
          <a:prstGeom prst="actionButtonReturn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5400000" algn="ctr" rotWithShape="0">
              <a:schemeClr val="accent4">
                <a:lumMod val="10000"/>
              </a:scheme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113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225953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E43E7-7C53-4E08-AB62-702AD6795D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60648"/>
            <a:ext cx="8572822" cy="168433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The Shape of the Binomial Distributions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2205038"/>
            <a:ext cx="8229600" cy="4214812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/>
              <a:t>In general, for any number of trials </a:t>
            </a:r>
            <a:r>
              <a:rPr lang="en-US" altLang="zh-TW" i="1">
                <a:latin typeface="Times New Roman" pitchFamily="18" charset="0"/>
              </a:rPr>
              <a:t>n</a:t>
            </a:r>
            <a:r>
              <a:rPr lang="zh-TW" altLang="en-US"/>
              <a:t>:</a:t>
            </a:r>
          </a:p>
          <a:p>
            <a:pPr>
              <a:buFont typeface="Wingdings" pitchFamily="2" charset="2"/>
              <a:buNone/>
            </a:pPr>
            <a:r>
              <a:rPr lang="zh-TW" altLang="en-US"/>
              <a:t>1. </a:t>
            </a:r>
            <a:r>
              <a:rPr lang="en-US" altLang="zh-TW"/>
              <a:t>Symmetric if </a:t>
            </a:r>
            <a:r>
              <a:rPr lang="en-US" altLang="zh-TW" i="1">
                <a:latin typeface="Times New Roman" pitchFamily="18" charset="0"/>
              </a:rPr>
              <a:t>p</a:t>
            </a:r>
            <a:r>
              <a:rPr lang="en-US" altLang="zh-TW" i="1"/>
              <a:t> </a:t>
            </a:r>
            <a:r>
              <a:rPr lang="en-US" altLang="zh-TW"/>
              <a:t>= 0.5</a:t>
            </a:r>
          </a:p>
          <a:p>
            <a:pPr>
              <a:buFont typeface="Wingdings" pitchFamily="2" charset="2"/>
              <a:buNone/>
            </a:pPr>
            <a:r>
              <a:rPr lang="zh-TW" altLang="en-US"/>
              <a:t>2. </a:t>
            </a:r>
            <a:r>
              <a:rPr lang="en-US" altLang="zh-TW"/>
              <a:t>Skew to the right if </a:t>
            </a:r>
            <a:r>
              <a:rPr lang="en-US" altLang="zh-TW" i="1">
                <a:latin typeface="Times New Roman" pitchFamily="18" charset="0"/>
              </a:rPr>
              <a:t>p</a:t>
            </a:r>
            <a:r>
              <a:rPr lang="zh-TW" altLang="en-US"/>
              <a:t> &lt; 0.5</a:t>
            </a:r>
          </a:p>
          <a:p>
            <a:pPr>
              <a:buFont typeface="Wingdings" pitchFamily="2" charset="2"/>
              <a:buNone/>
            </a:pPr>
            <a:r>
              <a:rPr lang="zh-TW" altLang="en-US"/>
              <a:t>3. </a:t>
            </a:r>
            <a:r>
              <a:rPr lang="en-US" altLang="zh-TW"/>
              <a:t>Skewed to the left if </a:t>
            </a:r>
            <a:r>
              <a:rPr lang="en-US" altLang="zh-TW" i="1">
                <a:latin typeface="Times New Roman" pitchFamily="18" charset="0"/>
              </a:rPr>
              <a:t>p</a:t>
            </a:r>
            <a:r>
              <a:rPr lang="zh-TW" altLang="en-US"/>
              <a:t> &gt; 0.5</a:t>
            </a:r>
          </a:p>
        </p:txBody>
      </p:sp>
      <p:sp>
        <p:nvSpPr>
          <p:cNvPr id="7" name="AutoShape 6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740352" y="6165304"/>
            <a:ext cx="504825" cy="504825"/>
          </a:xfrm>
          <a:prstGeom prst="actionButtonReturn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5400000" algn="ctr" rotWithShape="0">
              <a:schemeClr val="accent4">
                <a:lumMod val="10000"/>
              </a:scheme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114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583148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82296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 smtClean="0"/>
              <a:t>Using </a:t>
            </a:r>
            <a:r>
              <a:rPr lang="en-US" altLang="zh-TW" dirty="0" smtClean="0">
                <a:hlinkClick r:id="rId3" action="ppaction://hlinksldjump"/>
              </a:rPr>
              <a:t>Table 3</a:t>
            </a:r>
            <a:r>
              <a:rPr lang="en-US" altLang="zh-TW" dirty="0" smtClean="0"/>
              <a:t>    </a:t>
            </a:r>
            <a:r>
              <a:rPr lang="en-US" altLang="zh-TW" dirty="0" smtClean="0"/>
              <a:t>1/5</a:t>
            </a:r>
            <a:endParaRPr lang="en-US" altLang="zh-TW" dirty="0" smtClean="0"/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556792"/>
            <a:ext cx="8640960" cy="4896544"/>
          </a:xfrm>
        </p:spPr>
        <p:txBody>
          <a:bodyPr/>
          <a:lstStyle/>
          <a:p>
            <a:r>
              <a:rPr lang="en-US" altLang="zh-TW" sz="4000" dirty="0" smtClean="0"/>
              <a:t>Suppose we want to determine the following probability: 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4000" dirty="0" smtClean="0"/>
              <a:t>(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TW" sz="4000" dirty="0" smtClean="0"/>
              <a:t> &lt; −1.52) </a:t>
            </a:r>
          </a:p>
          <a:p>
            <a:r>
              <a:rPr lang="en-US" altLang="zh-TW" sz="4000" dirty="0" smtClean="0"/>
              <a:t>We first find </a:t>
            </a:r>
            <a:r>
              <a:rPr lang="en-US" altLang="zh-TW" sz="4000" b="1" dirty="0" smtClean="0">
                <a:solidFill>
                  <a:schemeClr val="accent2"/>
                </a:solidFill>
              </a:rPr>
              <a:t>−1.5</a:t>
            </a:r>
            <a:r>
              <a:rPr lang="en-US" altLang="zh-TW" sz="4000" dirty="0" smtClean="0"/>
              <a:t> in the </a:t>
            </a:r>
            <a:r>
              <a:rPr lang="en-US" altLang="zh-TW" sz="4000" b="1" dirty="0" smtClean="0">
                <a:solidFill>
                  <a:schemeClr val="accent2"/>
                </a:solidFill>
              </a:rPr>
              <a:t>left margin</a:t>
            </a:r>
            <a:r>
              <a:rPr lang="en-US" altLang="zh-TW" sz="4000" dirty="0" smtClean="0"/>
              <a:t>. We then move along this row until we find the probability under the </a:t>
            </a:r>
            <a:r>
              <a:rPr lang="en-US" altLang="zh-TW" sz="4000" b="1" dirty="0" smtClean="0">
                <a:solidFill>
                  <a:schemeClr val="accent2"/>
                </a:solidFill>
              </a:rPr>
              <a:t>.02 heading</a:t>
            </a:r>
            <a:r>
              <a:rPr lang="en-US" altLang="zh-TW" sz="4000" dirty="0" smtClean="0"/>
              <a:t>. </a:t>
            </a:r>
          </a:p>
          <a:p>
            <a:pPr>
              <a:buNone/>
            </a:pPr>
            <a:r>
              <a:rPr lang="en-US" altLang="zh-TW" sz="4000" dirty="0" smtClean="0"/>
              <a:t>	Thus, 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4000" dirty="0" smtClean="0"/>
              <a:t>(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TW" sz="4000" dirty="0" smtClean="0"/>
              <a:t> &lt; −1.52) = .0643</a:t>
            </a:r>
          </a:p>
        </p:txBody>
      </p:sp>
      <p:sp>
        <p:nvSpPr>
          <p:cNvPr id="9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-2222" y="6381328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115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192431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 smtClean="0"/>
              <a:t>Using Table 3    </a:t>
            </a:r>
            <a:r>
              <a:rPr lang="en-US" altLang="zh-TW" dirty="0" smtClean="0"/>
              <a:t>2</a:t>
            </a:r>
            <a:r>
              <a:rPr lang="en-US" altLang="zh-TW" dirty="0" smtClean="0"/>
              <a:t>/5</a:t>
            </a:r>
            <a:endParaRPr lang="en-US" altLang="zh-TW" dirty="0" smtClean="0"/>
          </a:p>
        </p:txBody>
      </p:sp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>
          <a:xfrm>
            <a:off x="359024" y="1340768"/>
            <a:ext cx="8605464" cy="5184576"/>
          </a:xfrm>
        </p:spPr>
        <p:txBody>
          <a:bodyPr/>
          <a:lstStyle/>
          <a:p>
            <a:r>
              <a:rPr lang="en-US" altLang="zh-TW" sz="4000" dirty="0" smtClean="0"/>
              <a:t>We want to find the probability that 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TW" sz="4000" dirty="0" smtClean="0"/>
              <a:t> is greater than 1.80, 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4000" dirty="0" smtClean="0"/>
              <a:t>(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TW" sz="4000" dirty="0" smtClean="0"/>
              <a:t> &gt; 1.80),</a:t>
            </a:r>
          </a:p>
          <a:p>
            <a:pPr marL="355600" indent="0">
              <a:buNone/>
            </a:pPr>
            <a:r>
              <a:rPr lang="en-US" altLang="zh-TW" sz="4000" dirty="0" smtClean="0"/>
              <a:t>by </a:t>
            </a:r>
            <a:r>
              <a:rPr lang="en-US" altLang="zh-TW" sz="4000" dirty="0" smtClean="0">
                <a:hlinkClick r:id="rId3" action="ppaction://hlinksldjump"/>
              </a:rPr>
              <a:t>determining the probability </a:t>
            </a:r>
            <a:r>
              <a:rPr lang="en-US" altLang="zh-TW" sz="4000" dirty="0" smtClean="0"/>
              <a:t>that 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TW" sz="4000" dirty="0" smtClean="0"/>
              <a:t> is less than 1.80, 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4000" dirty="0" smtClean="0"/>
              <a:t>(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TW" sz="4000" dirty="0" smtClean="0"/>
              <a:t> &lt; 1.80),</a:t>
            </a:r>
          </a:p>
          <a:p>
            <a:pPr marL="355600" indent="0">
              <a:buNone/>
            </a:pPr>
            <a:r>
              <a:rPr lang="en-US" altLang="zh-TW" sz="4000" dirty="0" smtClean="0"/>
              <a:t>and subtracting that value from 1. </a:t>
            </a:r>
          </a:p>
          <a:p>
            <a:r>
              <a:rPr lang="en-US" altLang="zh-TW" sz="4000" dirty="0" smtClean="0"/>
              <a:t>Applying the complement rule we get 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4000" dirty="0" smtClean="0"/>
              <a:t>(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TW" sz="4000" dirty="0" smtClean="0"/>
              <a:t> &gt; 1.80) = 1 – 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4000" dirty="0" smtClean="0"/>
              <a:t>(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TW" sz="4000" dirty="0" smtClean="0"/>
              <a:t> &lt; 1.80) = 1 − .9641 = .0359</a:t>
            </a:r>
          </a:p>
        </p:txBody>
      </p:sp>
      <p:sp>
        <p:nvSpPr>
          <p:cNvPr id="4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-2222" y="6381328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116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6380869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 smtClean="0"/>
              <a:t>Using Table 3    </a:t>
            </a:r>
            <a:r>
              <a:rPr lang="en-US" altLang="zh-TW" dirty="0" smtClean="0"/>
              <a:t>3</a:t>
            </a:r>
            <a:r>
              <a:rPr lang="en-US" altLang="zh-TW" dirty="0" smtClean="0"/>
              <a:t>/5</a:t>
            </a:r>
            <a:endParaRPr lang="en-US" altLang="zh-TW" dirty="0" smtClean="0"/>
          </a:p>
        </p:txBody>
      </p:sp>
      <p:sp>
        <p:nvSpPr>
          <p:cNvPr id="36868" name="Rectangle 3"/>
          <p:cNvSpPr>
            <a:spLocks noGrp="1" noChangeArrowheads="1"/>
          </p:cNvSpPr>
          <p:nvPr>
            <p:ph idx="1"/>
          </p:nvPr>
        </p:nvSpPr>
        <p:spPr>
          <a:xfrm>
            <a:off x="294417" y="1340768"/>
            <a:ext cx="8496944" cy="5400600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en-US" altLang="zh-TW" sz="4000" dirty="0" smtClean="0"/>
              <a:t>Find the probability 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4000" dirty="0" smtClean="0"/>
              <a:t>(−1.30 &lt; 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TW" sz="4000" dirty="0" smtClean="0"/>
              <a:t> &lt; 2.10)?</a:t>
            </a:r>
          </a:p>
          <a:p>
            <a:pPr>
              <a:lnSpc>
                <a:spcPct val="90000"/>
              </a:lnSpc>
              <a:buNone/>
            </a:pPr>
            <a:r>
              <a:rPr lang="en-US" altLang="zh-TW" sz="4000" dirty="0" smtClean="0"/>
              <a:t>Find the </a:t>
            </a:r>
            <a:r>
              <a:rPr lang="en-US" altLang="zh-TW" sz="4000" dirty="0" smtClean="0">
                <a:hlinkClick r:id="rId3" action="ppaction://hlinksldjump"/>
              </a:rPr>
              <a:t>2 cumulative probabilities </a:t>
            </a:r>
            <a:r>
              <a:rPr lang="en-US" altLang="zh-TW" sz="4000" dirty="0" smtClean="0"/>
              <a:t>and calculating their difference. </a:t>
            </a:r>
          </a:p>
          <a:p>
            <a:pPr>
              <a:lnSpc>
                <a:spcPct val="90000"/>
              </a:lnSpc>
              <a:buNone/>
            </a:pPr>
            <a:r>
              <a:rPr lang="en-US" sz="4000" dirty="0" smtClean="0"/>
              <a:t>	</a:t>
            </a:r>
            <a:r>
              <a:rPr lang="pl-PL" altLang="zh-TW" sz="40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pl-PL" sz="4000" dirty="0" smtClean="0"/>
              <a:t>(</a:t>
            </a:r>
            <a:r>
              <a:rPr lang="pl-PL" altLang="zh-TW" sz="4000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pl-PL" sz="4000" dirty="0" smtClean="0"/>
              <a:t> &lt; −1.30) = .0968</a:t>
            </a:r>
            <a:r>
              <a:rPr lang="en-US" sz="4000" dirty="0" smtClean="0"/>
              <a:t> </a:t>
            </a:r>
            <a:r>
              <a:rPr lang="pl-PL" sz="4000" dirty="0" smtClean="0"/>
              <a:t>and</a:t>
            </a:r>
            <a:r>
              <a:rPr lang="en-US" sz="4000" dirty="0" smtClean="0"/>
              <a:t> </a:t>
            </a:r>
            <a:r>
              <a:rPr lang="pl-PL" altLang="zh-TW" sz="40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pl-PL" sz="4000" dirty="0" smtClean="0"/>
              <a:t>(</a:t>
            </a:r>
            <a:r>
              <a:rPr lang="pl-PL" altLang="zh-TW" sz="4000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pl-PL" sz="4000" dirty="0" smtClean="0"/>
              <a:t> &lt; 2.10) = .9821</a:t>
            </a:r>
            <a:endParaRPr lang="en-US" altLang="zh-TW" sz="4000" dirty="0" smtClean="0"/>
          </a:p>
          <a:p>
            <a:pPr>
              <a:lnSpc>
                <a:spcPct val="90000"/>
              </a:lnSpc>
              <a:buNone/>
            </a:pPr>
            <a:r>
              <a:rPr lang="pl-PL" sz="4000" dirty="0" smtClean="0"/>
              <a:t>Hence, </a:t>
            </a:r>
            <a:r>
              <a:rPr lang="pl-PL" altLang="zh-TW" sz="40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pl-PL" sz="4000" dirty="0" smtClean="0"/>
              <a:t>(−1.30 &lt; </a:t>
            </a:r>
            <a:r>
              <a:rPr lang="pl-PL" altLang="zh-TW" sz="4000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pl-PL" sz="4000" dirty="0" smtClean="0"/>
              <a:t> &lt; 2.10)= </a:t>
            </a:r>
            <a:r>
              <a:rPr lang="pl-PL" altLang="zh-TW" sz="40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pl-PL" sz="4000" dirty="0" smtClean="0"/>
              <a:t>(</a:t>
            </a:r>
            <a:r>
              <a:rPr lang="pl-PL" altLang="zh-TW" sz="4000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pl-PL" sz="4000" dirty="0" smtClean="0"/>
              <a:t> &lt; 2.10) − </a:t>
            </a:r>
            <a:r>
              <a:rPr lang="pl-PL" altLang="zh-TW" sz="40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pl-PL" sz="4000" dirty="0" smtClean="0"/>
              <a:t>(</a:t>
            </a:r>
            <a:r>
              <a:rPr lang="pl-PL" altLang="zh-TW" sz="4000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pl-PL" sz="4000" dirty="0" smtClean="0"/>
              <a:t> &lt; −1.30)</a:t>
            </a:r>
            <a:r>
              <a:rPr lang="en-US" sz="4000" dirty="0" smtClean="0"/>
              <a:t> </a:t>
            </a:r>
            <a:r>
              <a:rPr lang="pl-PL" sz="4000" dirty="0" smtClean="0"/>
              <a:t>= .9821 −.0968 = .8853</a:t>
            </a:r>
            <a:endParaRPr lang="en-US" altLang="zh-TW" sz="4000" dirty="0" smtClean="0"/>
          </a:p>
        </p:txBody>
      </p:sp>
      <p:sp>
        <p:nvSpPr>
          <p:cNvPr id="4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-2222" y="6381328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117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653968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 smtClean="0"/>
              <a:t>Using Table 3    </a:t>
            </a:r>
            <a:r>
              <a:rPr lang="en-US" altLang="zh-TW" dirty="0" smtClean="0"/>
              <a:t>4</a:t>
            </a:r>
            <a:r>
              <a:rPr lang="en-US" altLang="zh-TW" dirty="0" smtClean="0"/>
              <a:t>/5</a:t>
            </a:r>
            <a:endParaRPr lang="en-US" altLang="zh-TW" dirty="0" smtClean="0"/>
          </a:p>
        </p:txBody>
      </p:sp>
      <p:sp>
        <p:nvSpPr>
          <p:cNvPr id="38916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1268760"/>
            <a:ext cx="8856984" cy="5112568"/>
          </a:xfrm>
        </p:spPr>
        <p:txBody>
          <a:bodyPr/>
          <a:lstStyle/>
          <a:p>
            <a:r>
              <a:rPr lang="en-US" altLang="zh-TW" sz="4000" dirty="0" smtClean="0"/>
              <a:t>Notice that the largest value of 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TW" sz="4000" dirty="0" smtClean="0"/>
              <a:t> in the table is </a:t>
            </a:r>
            <a:r>
              <a:rPr lang="en-US" altLang="zh-TW" sz="4000" b="1" dirty="0" smtClean="0">
                <a:solidFill>
                  <a:schemeClr val="accent2"/>
                </a:solidFill>
              </a:rPr>
              <a:t>3.09</a:t>
            </a:r>
            <a:r>
              <a:rPr lang="en-US" altLang="zh-TW" sz="4000" dirty="0" smtClean="0"/>
              <a:t>, and that 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4000" dirty="0" smtClean="0"/>
              <a:t>( 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TW" sz="4000" dirty="0" smtClean="0"/>
              <a:t> &lt; 3.09) = .9990. This means that 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4000" dirty="0" smtClean="0"/>
              <a:t>(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TW" sz="4000" dirty="0" smtClean="0"/>
              <a:t> &gt; 3.09) = 1 − .9990 = .0010</a:t>
            </a:r>
          </a:p>
          <a:p>
            <a:r>
              <a:rPr lang="en-US" altLang="zh-TW" sz="4000" dirty="0" smtClean="0"/>
              <a:t>However, because the table lists no values beyond 3.09, we approximate any area beyond </a:t>
            </a:r>
            <a:r>
              <a:rPr lang="en-US" altLang="zh-TW" sz="4000" b="1" dirty="0" smtClean="0">
                <a:solidFill>
                  <a:schemeClr val="accent2"/>
                </a:solidFill>
              </a:rPr>
              <a:t>3.10</a:t>
            </a:r>
            <a:r>
              <a:rPr lang="en-US" altLang="zh-TW" sz="4000" dirty="0" smtClean="0"/>
              <a:t> as 0. That is, 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4000" dirty="0" smtClean="0"/>
              <a:t>(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TW" sz="4000" dirty="0" smtClean="0"/>
              <a:t> &gt; 3.10) = 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4000" dirty="0" smtClean="0"/>
              <a:t>(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TW" sz="4000" dirty="0" smtClean="0"/>
              <a:t> &lt; −3.10) ≈ 0</a:t>
            </a:r>
          </a:p>
        </p:txBody>
      </p:sp>
      <p:sp>
        <p:nvSpPr>
          <p:cNvPr id="4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-2222" y="6381328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118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852307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 smtClean="0"/>
              <a:t>Using Table 3    </a:t>
            </a:r>
            <a:r>
              <a:rPr lang="en-US" altLang="zh-TW" dirty="0" smtClean="0"/>
              <a:t>5</a:t>
            </a:r>
            <a:r>
              <a:rPr lang="en-US" altLang="zh-TW" dirty="0" smtClean="0"/>
              <a:t>/5</a:t>
            </a:r>
            <a:endParaRPr lang="en-US" altLang="zh-TW" dirty="0" smtClean="0"/>
          </a:p>
        </p:txBody>
      </p:sp>
      <p:sp>
        <p:nvSpPr>
          <p:cNvPr id="39940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1412776"/>
            <a:ext cx="8964488" cy="5184576"/>
          </a:xfrm>
        </p:spPr>
        <p:txBody>
          <a:bodyPr/>
          <a:lstStyle/>
          <a:p>
            <a:r>
              <a:rPr lang="en-US" altLang="zh-TW" sz="3600" dirty="0" smtClean="0"/>
              <a:t>Recall that in </a:t>
            </a:r>
            <a:r>
              <a:rPr lang="en-US" altLang="zh-TW" sz="3600" b="1" dirty="0" smtClean="0">
                <a:solidFill>
                  <a:schemeClr val="accent2"/>
                </a:solidFill>
              </a:rPr>
              <a:t>Tables 1 and 2 </a:t>
            </a:r>
            <a:r>
              <a:rPr lang="en-US" altLang="zh-TW" sz="3600" dirty="0" smtClean="0"/>
              <a:t>we were able to use the table to find the probability that </a:t>
            </a:r>
            <a:r>
              <a:rPr lang="en-US" altLang="zh-TW" sz="36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3600" dirty="0" smtClean="0"/>
              <a:t> is equal to some value of </a:t>
            </a:r>
            <a:r>
              <a:rPr lang="en-US" altLang="zh-TW" sz="36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3600" dirty="0" smtClean="0"/>
              <a:t>, but that we </a:t>
            </a:r>
            <a:r>
              <a:rPr lang="en-US" altLang="zh-TW" sz="3600" b="1" dirty="0" smtClean="0">
                <a:solidFill>
                  <a:schemeClr val="accent2"/>
                </a:solidFill>
              </a:rPr>
              <a:t>won’t do the same </a:t>
            </a:r>
            <a:r>
              <a:rPr lang="en-US" altLang="zh-TW" sz="3600" dirty="0" smtClean="0"/>
              <a:t>with the normal table. </a:t>
            </a:r>
          </a:p>
          <a:p>
            <a:r>
              <a:rPr lang="en-US" altLang="zh-TW" sz="3600" dirty="0" smtClean="0"/>
              <a:t>Remember that the normal random variable is continuous and the probability that a continuous random variable it is equal to any single value is 0.</a:t>
            </a:r>
          </a:p>
        </p:txBody>
      </p:sp>
      <p:sp>
        <p:nvSpPr>
          <p:cNvPr id="4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-2222" y="6381328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" name="AutoShape 6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740352" y="6165304"/>
            <a:ext cx="504825" cy="504825"/>
          </a:xfrm>
          <a:prstGeom prst="actionButtonReturn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5400000" algn="ctr" rotWithShape="0">
              <a:schemeClr val="accent4">
                <a:lumMod val="10000"/>
              </a:scheme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119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85455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Question 3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484313"/>
            <a:ext cx="7881937" cy="157162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/>
              <a:t>What is the expected number of games before stop?</a:t>
            </a:r>
            <a:endParaRPr lang="zh-TW" altLang="en-US"/>
          </a:p>
        </p:txBody>
      </p:sp>
      <p:graphicFrame>
        <p:nvGraphicFramePr>
          <p:cNvPr id="147461" name="Object 5"/>
          <p:cNvGraphicFramePr>
            <a:graphicFrameLocks noChangeAspect="1"/>
          </p:cNvGraphicFramePr>
          <p:nvPr/>
        </p:nvGraphicFramePr>
        <p:xfrm>
          <a:off x="2057400" y="3352800"/>
          <a:ext cx="3657600" cy="154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348" name="方程式" r:id="rId3" imgW="990360" imgH="419040" progId="Equation.3">
                  <p:embed/>
                </p:oleObj>
              </mc:Choice>
              <mc:Fallback>
                <p:oleObj name="方程式" r:id="rId3" imgW="99036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352800"/>
                        <a:ext cx="3657600" cy="1546225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2" name="Object 6"/>
          <p:cNvGraphicFramePr>
            <a:graphicFrameLocks noChangeAspect="1"/>
          </p:cNvGraphicFramePr>
          <p:nvPr/>
        </p:nvGraphicFramePr>
        <p:xfrm>
          <a:off x="3429000" y="4876800"/>
          <a:ext cx="3657600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349" name="方程式" r:id="rId5" imgW="990360" imgH="393480" progId="Equation.3">
                  <p:embed/>
                </p:oleObj>
              </mc:Choice>
              <mc:Fallback>
                <p:oleObj name="方程式" r:id="rId5" imgW="99036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876800"/>
                        <a:ext cx="3657600" cy="1446213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E43E7-7C53-4E08-AB62-702AD6795D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8DD28F6-A4C8-48C7-A3D7-CA13A975B56E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12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7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7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137046" y="1229791"/>
            <a:ext cx="56165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/>
            <a:r>
              <a:rPr kumimoji="0" lang="en-US" altLang="zh-TW" sz="3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Normal </a:t>
            </a:r>
            <a:r>
              <a:rPr kumimoji="0" lang="en-US" altLang="zh-TW" sz="3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Table</a:t>
            </a:r>
            <a:endParaRPr kumimoji="0" lang="en-US" altLang="zh-TW" sz="36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1515" name="Freeform 11"/>
          <p:cNvSpPr>
            <a:spLocks/>
          </p:cNvSpPr>
          <p:nvPr/>
        </p:nvSpPr>
        <p:spPr bwMode="auto">
          <a:xfrm>
            <a:off x="107950" y="1772816"/>
            <a:ext cx="3023890" cy="2269595"/>
          </a:xfrm>
          <a:custGeom>
            <a:avLst/>
            <a:gdLst/>
            <a:ahLst/>
            <a:cxnLst>
              <a:cxn ang="0">
                <a:pos x="856" y="0"/>
              </a:cxn>
              <a:cxn ang="0">
                <a:pos x="232" y="480"/>
              </a:cxn>
              <a:cxn ang="0">
                <a:pos x="2248" y="1056"/>
              </a:cxn>
              <a:cxn ang="0">
                <a:pos x="3160" y="1728"/>
              </a:cxn>
            </a:cxnLst>
            <a:rect l="0" t="0" r="r" b="b"/>
            <a:pathLst>
              <a:path w="3160" h="1728">
                <a:moveTo>
                  <a:pt x="856" y="0"/>
                </a:moveTo>
                <a:cubicBezTo>
                  <a:pt x="428" y="152"/>
                  <a:pt x="0" y="304"/>
                  <a:pt x="232" y="480"/>
                </a:cubicBezTo>
                <a:cubicBezTo>
                  <a:pt x="464" y="656"/>
                  <a:pt x="1760" y="848"/>
                  <a:pt x="2248" y="1056"/>
                </a:cubicBezTo>
                <a:cubicBezTo>
                  <a:pt x="2736" y="1264"/>
                  <a:pt x="3008" y="1616"/>
                  <a:pt x="3160" y="1728"/>
                </a:cubicBezTo>
              </a:path>
            </a:pathLst>
          </a:cu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152298" y="2006816"/>
            <a:ext cx="5682121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/>
            <a:r>
              <a:rPr kumimoji="0"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The tabulated probabilities correspond to the area between </a:t>
            </a:r>
            <a:r>
              <a:rPr kumimoji="0" lang="en-US" altLang="zh-TW" sz="36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Z</a:t>
            </a:r>
            <a:r>
              <a:rPr kumimoji="0"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=-</a:t>
            </a:r>
            <a:r>
              <a:rPr kumimoji="0"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</a:t>
            </a:r>
            <a:r>
              <a:rPr kumimoji="0" lang="en-US" altLang="zh-TW" sz="3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0"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and </a:t>
            </a:r>
            <a:r>
              <a:rPr kumimoji="0" lang="en-US" altLang="zh-TW" sz="36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Z </a:t>
            </a:r>
            <a:r>
              <a:rPr kumimoji="0"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= </a:t>
            </a:r>
            <a:r>
              <a:rPr kumimoji="0" lang="en-US" altLang="zh-TW" sz="36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z</a:t>
            </a:r>
            <a:r>
              <a:rPr kumimoji="0" lang="en-US" altLang="zh-TW" sz="3600" i="1" baseline="-250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0</a:t>
            </a:r>
            <a:endParaRPr kumimoji="0" lang="en-US" altLang="zh-TW" sz="36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5531736" y="2563295"/>
            <a:ext cx="103265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2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Z</a:t>
            </a:r>
            <a:r>
              <a:rPr kumimoji="0" lang="en-US" altLang="zh-TW" sz="2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=-</a:t>
            </a:r>
            <a:r>
              <a:rPr kumimoji="0" lang="en-US" altLang="zh-TW" sz="2800" dirty="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</a:t>
            </a:r>
            <a:endParaRPr kumimoji="0" lang="en-US" altLang="zh-TW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1517" name="Text Box 13"/>
          <p:cNvSpPr txBox="1">
            <a:spLocks noChangeArrowheads="1"/>
          </p:cNvSpPr>
          <p:nvPr/>
        </p:nvSpPr>
        <p:spPr bwMode="auto">
          <a:xfrm>
            <a:off x="6866530" y="2638447"/>
            <a:ext cx="147187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2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Z</a:t>
            </a:r>
            <a:r>
              <a:rPr kumimoji="0" lang="en-US" altLang="zh-TW" sz="2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=-1.52</a:t>
            </a:r>
            <a:endParaRPr kumimoji="0" lang="en-US" altLang="zh-TW" sz="2800" dirty="0"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21521" name="Rectangle 17"/>
          <p:cNvSpPr>
            <a:spLocks noGrp="1" noChangeArrowheads="1"/>
          </p:cNvSpPr>
          <p:nvPr>
            <p:ph type="title"/>
          </p:nvPr>
        </p:nvSpPr>
        <p:spPr>
          <a:xfrm>
            <a:off x="179388" y="269776"/>
            <a:ext cx="8785225" cy="1025623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 smtClean="0"/>
              <a:t>Normal </a:t>
            </a:r>
            <a:r>
              <a:rPr lang="en-US" altLang="zh-TW" dirty="0"/>
              <a:t>Probability Table</a:t>
            </a:r>
          </a:p>
        </p:txBody>
      </p:sp>
      <p:sp>
        <p:nvSpPr>
          <p:cNvPr id="16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120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pSp>
        <p:nvGrpSpPr>
          <p:cNvPr id="15" name="Group 7"/>
          <p:cNvGrpSpPr>
            <a:grpSpLocks/>
          </p:cNvGrpSpPr>
          <p:nvPr/>
        </p:nvGrpSpPr>
        <p:grpSpPr bwMode="auto">
          <a:xfrm>
            <a:off x="6300192" y="1207684"/>
            <a:ext cx="2299226" cy="1503722"/>
            <a:chOff x="430" y="523"/>
            <a:chExt cx="4900" cy="3605"/>
          </a:xfrm>
        </p:grpSpPr>
        <p:pic>
          <p:nvPicPr>
            <p:cNvPr id="17" name="Picture 5" descr="P(Z&lt;-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0" y="523"/>
              <a:ext cx="4900" cy="3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Rectangle 6"/>
            <p:cNvSpPr>
              <a:spLocks noChangeArrowheads="1"/>
            </p:cNvSpPr>
            <p:nvPr/>
          </p:nvSpPr>
          <p:spPr bwMode="auto">
            <a:xfrm>
              <a:off x="1296" y="576"/>
              <a:ext cx="3552" cy="33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</p:grpSp>
      <p:grpSp>
        <p:nvGrpSpPr>
          <p:cNvPr id="21523" name="Group 19"/>
          <p:cNvGrpSpPr>
            <a:grpSpLocks/>
          </p:cNvGrpSpPr>
          <p:nvPr/>
        </p:nvGrpSpPr>
        <p:grpSpPr bwMode="auto">
          <a:xfrm>
            <a:off x="5756206" y="2493658"/>
            <a:ext cx="3208339" cy="1458913"/>
            <a:chOff x="3603" y="1758"/>
            <a:chExt cx="2021" cy="919"/>
          </a:xfrm>
        </p:grpSpPr>
        <p:sp>
          <p:nvSpPr>
            <p:cNvPr id="21518" name="Text Box 14"/>
            <p:cNvSpPr txBox="1">
              <a:spLocks noChangeArrowheads="1"/>
            </p:cNvSpPr>
            <p:nvPr/>
          </p:nvSpPr>
          <p:spPr bwMode="auto">
            <a:xfrm>
              <a:off x="3603" y="2270"/>
              <a:ext cx="2021" cy="407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0" lang="en-US" altLang="zh-TW" sz="3600" i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P</a:t>
              </a:r>
              <a:r>
                <a:rPr kumimoji="0" lang="en-US" altLang="zh-TW" sz="3600" dirty="0" smtClean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(-</a:t>
              </a:r>
              <a:r>
                <a:rPr kumimoji="0" lang="en-US" altLang="zh-TW" sz="3600" dirty="0" smtClean="0"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anose="05050102010706020507" pitchFamily="18" charset="2"/>
                </a:rPr>
                <a:t></a:t>
              </a:r>
              <a:r>
                <a:rPr kumimoji="0" lang="en-US" altLang="zh-TW" sz="3600" dirty="0" smtClean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&lt;</a:t>
              </a:r>
              <a:r>
                <a:rPr kumimoji="0" lang="en-US" altLang="zh-TW" sz="3600" i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Z</a:t>
              </a:r>
              <a:r>
                <a:rPr kumimoji="0" lang="en-US" altLang="zh-TW" sz="3600" dirty="0" smtClean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&lt;</a:t>
              </a:r>
              <a:r>
                <a:rPr kumimoji="0" lang="en-US" altLang="zh-TW" sz="3600" i="1" dirty="0" smtClean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-1.52</a:t>
              </a:r>
              <a:r>
                <a:rPr kumimoji="0" lang="en-US" altLang="zh-TW" sz="3600" dirty="0" smtClean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)</a:t>
              </a:r>
              <a:endParaRPr kumimoji="0"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1519" name="Line 15"/>
            <p:cNvSpPr>
              <a:spLocks noChangeShapeType="1"/>
            </p:cNvSpPr>
            <p:nvPr/>
          </p:nvSpPr>
          <p:spPr bwMode="auto">
            <a:xfrm flipH="1" flipV="1">
              <a:off x="4354" y="1758"/>
              <a:ext cx="412" cy="51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396854"/>
              </p:ext>
            </p:extLst>
          </p:nvPr>
        </p:nvGraphicFramePr>
        <p:xfrm>
          <a:off x="286194" y="4042411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  <a:endParaRPr lang="zh-TW" altLang="en-US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0.00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0.01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0.02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0.09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-3.0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0.0013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0.0013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0.0013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0.0010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-1.5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0.0668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0.0655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0.0643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0.0559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3.0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0.9987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0.9987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0.9987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0.9990</a:t>
                      </a:r>
                      <a:endParaRPr lang="zh-TW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 bwMode="auto">
          <a:xfrm>
            <a:off x="286194" y="5178425"/>
            <a:ext cx="6096000" cy="33880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3347864" y="4042411"/>
            <a:ext cx="1008112" cy="22250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6670965" y="4035806"/>
            <a:ext cx="206338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3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= 0.0643</a:t>
            </a:r>
            <a:endParaRPr kumimoji="0" lang="en-US" altLang="zh-TW" sz="36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3" name="AutoShape 6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449805" y="5609896"/>
            <a:ext cx="504825" cy="504825"/>
          </a:xfrm>
          <a:prstGeom prst="actionButtonReturn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5400000" algn="ctr" rotWithShape="0">
              <a:schemeClr val="accent4">
                <a:lumMod val="10000"/>
              </a:scheme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090664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2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5" grpId="0" animBg="1"/>
      <p:bldP spid="21508" grpId="0" autoUpdateAnimBg="0"/>
      <p:bldP spid="21516" grpId="0" autoUpdateAnimBg="0"/>
      <p:bldP spid="21517" grpId="0" autoUpdateAnimBg="0"/>
      <p:bldP spid="4" grpId="0" animBg="1"/>
      <p:bldP spid="21" grpId="0" animBg="1"/>
      <p:bldP spid="22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 smtClean="0"/>
              <a:t>Greater Than</a:t>
            </a:r>
            <a:endParaRPr lang="en-US" altLang="zh-TW" dirty="0" smtClean="0"/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>
          <a:xfrm>
            <a:off x="565212" y="1196752"/>
            <a:ext cx="8229600" cy="1512168"/>
          </a:xfrm>
        </p:spPr>
        <p:txBody>
          <a:bodyPr/>
          <a:lstStyle/>
          <a:p>
            <a:pPr>
              <a:buNone/>
            </a:pPr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dirty="0" smtClean="0"/>
              <a:t>(</a:t>
            </a:r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TW" dirty="0" smtClean="0"/>
              <a:t> &gt; 1.80) = 1 – </a:t>
            </a:r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dirty="0" smtClean="0"/>
              <a:t>(</a:t>
            </a:r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TW" dirty="0" smtClean="0"/>
              <a:t> &lt; 1.80</a:t>
            </a:r>
            <a:r>
              <a:rPr lang="en-US" altLang="zh-TW" dirty="0" smtClean="0"/>
              <a:t>)</a:t>
            </a:r>
          </a:p>
          <a:p>
            <a:pPr>
              <a:buNone/>
            </a:pPr>
            <a:r>
              <a:rPr lang="en-US" altLang="zh-TW" dirty="0" smtClean="0"/>
              <a:t>= </a:t>
            </a:r>
            <a:r>
              <a:rPr lang="en-US" altLang="zh-TW" dirty="0" smtClean="0"/>
              <a:t>1 − .9641 = .0359</a:t>
            </a:r>
          </a:p>
          <a:p>
            <a:endParaRPr lang="en-US" altLang="zh-TW" dirty="0" smtClean="0"/>
          </a:p>
        </p:txBody>
      </p:sp>
      <p:pic>
        <p:nvPicPr>
          <p:cNvPr id="35845" name="Picture 5" descr="P(Z&gt;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2775759"/>
            <a:ext cx="6696744" cy="3965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-2222" y="6381328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121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cxnSp>
        <p:nvCxnSpPr>
          <p:cNvPr id="3" name="直線單箭頭接點 2"/>
          <p:cNvCxnSpPr/>
          <p:nvPr/>
        </p:nvCxnSpPr>
        <p:spPr bwMode="auto">
          <a:xfrm flipH="1" flipV="1">
            <a:off x="5436096" y="2528900"/>
            <a:ext cx="936104" cy="34923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6" name="直線單箭頭接點 5"/>
          <p:cNvCxnSpPr/>
          <p:nvPr/>
        </p:nvCxnSpPr>
        <p:spPr bwMode="auto">
          <a:xfrm flipH="1" flipV="1">
            <a:off x="3013484" y="2659127"/>
            <a:ext cx="1342492" cy="257007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9" name="AutoShape 6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303031" y="5661248"/>
            <a:ext cx="504825" cy="504825"/>
          </a:xfrm>
          <a:prstGeom prst="actionButtonReturn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5400000" algn="ctr" rotWithShape="0">
              <a:schemeClr val="accent4">
                <a:lumMod val="10000"/>
              </a:scheme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2720754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In Between</a:t>
            </a:r>
            <a:endParaRPr lang="en-US" altLang="zh-TW" dirty="0" smtClean="0"/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1640" y="1268760"/>
            <a:ext cx="7391164" cy="1512168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pl-PL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pl-PL" dirty="0" smtClean="0"/>
              <a:t>(−1.30 &lt; </a:t>
            </a:r>
            <a:r>
              <a:rPr lang="pl-PL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pl-PL" dirty="0" smtClean="0"/>
              <a:t> &lt; 2.10) </a:t>
            </a:r>
            <a:endParaRPr lang="en-US" dirty="0" smtClean="0"/>
          </a:p>
          <a:p>
            <a:pPr marL="0" indent="0" eaLnBrk="1" hangingPunct="1">
              <a:buFontTx/>
              <a:buNone/>
            </a:pPr>
            <a:r>
              <a:rPr lang="pl-PL" altLang="zh-TW" dirty="0"/>
              <a:t>= .9821 −.0968 </a:t>
            </a:r>
            <a:r>
              <a:rPr lang="pl-PL" altLang="zh-TW" dirty="0" smtClean="0"/>
              <a:t>=</a:t>
            </a:r>
            <a:r>
              <a:rPr lang="pl-PL" dirty="0" smtClean="0"/>
              <a:t> .8853</a:t>
            </a:r>
            <a:endParaRPr lang="en-US" altLang="zh-TW" dirty="0" smtClean="0">
              <a:ea typeface="新細明體" charset="-120"/>
            </a:endParaRPr>
          </a:p>
          <a:p>
            <a:pPr marL="0" indent="0" eaLnBrk="1" hangingPunct="1">
              <a:buFontTx/>
              <a:buNone/>
            </a:pPr>
            <a:endParaRPr lang="en-US" altLang="zh-TW" dirty="0" smtClean="0">
              <a:ea typeface="新細明體" charset="-120"/>
            </a:endParaRPr>
          </a:p>
          <a:p>
            <a:pPr marL="0" indent="0" eaLnBrk="1" hangingPunct="1">
              <a:buFontTx/>
              <a:buNone/>
            </a:pPr>
            <a:endParaRPr lang="en-US" altLang="zh-TW" dirty="0" smtClean="0">
              <a:ea typeface="新細明體" charset="-120"/>
            </a:endParaRPr>
          </a:p>
        </p:txBody>
      </p:sp>
      <p:pic>
        <p:nvPicPr>
          <p:cNvPr id="37893" name="Picture 7" descr="P(-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2852936"/>
            <a:ext cx="6696744" cy="3778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-2222" y="6381328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122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cxnSp>
        <p:nvCxnSpPr>
          <p:cNvPr id="8" name="直線單箭頭接點 7"/>
          <p:cNvCxnSpPr/>
          <p:nvPr/>
        </p:nvCxnSpPr>
        <p:spPr bwMode="auto">
          <a:xfrm flipH="1" flipV="1">
            <a:off x="2627784" y="2708920"/>
            <a:ext cx="3888432" cy="345638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直線單箭頭接點 8"/>
          <p:cNvCxnSpPr/>
          <p:nvPr/>
        </p:nvCxnSpPr>
        <p:spPr bwMode="auto">
          <a:xfrm flipV="1">
            <a:off x="3131840" y="2636912"/>
            <a:ext cx="1656184" cy="338437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直線單箭頭接點 12"/>
          <p:cNvCxnSpPr/>
          <p:nvPr/>
        </p:nvCxnSpPr>
        <p:spPr bwMode="auto">
          <a:xfrm flipV="1">
            <a:off x="4499992" y="2708921"/>
            <a:ext cx="2376265" cy="259228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0" name="AutoShape 6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303031" y="5661248"/>
            <a:ext cx="504825" cy="504825"/>
          </a:xfrm>
          <a:prstGeom prst="actionButtonReturn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5400000" algn="ctr" rotWithShape="0">
              <a:schemeClr val="accent4">
                <a:lumMod val="10000"/>
              </a:scheme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8865433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Question 4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412875"/>
            <a:ext cx="7881937" cy="1584078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4800" dirty="0"/>
              <a:t>What is the expected number of total plays?</a:t>
            </a:r>
            <a:endParaRPr lang="zh-TW" altLang="en-US" sz="4800" dirty="0"/>
          </a:p>
        </p:txBody>
      </p:sp>
      <p:graphicFrame>
        <p:nvGraphicFramePr>
          <p:cNvPr id="148485" name="Object 5"/>
          <p:cNvGraphicFramePr>
            <a:graphicFrameLocks noChangeAspect="1"/>
          </p:cNvGraphicFramePr>
          <p:nvPr/>
        </p:nvGraphicFramePr>
        <p:xfrm>
          <a:off x="971599" y="3068960"/>
          <a:ext cx="6245179" cy="1872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372" name="方程式" r:id="rId3" imgW="1396800" imgH="419040" progId="Equation.3">
                  <p:embed/>
                </p:oleObj>
              </mc:Choice>
              <mc:Fallback>
                <p:oleObj name="方程式" r:id="rId3" imgW="139680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99" y="3068960"/>
                        <a:ext cx="6245179" cy="1872208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6" name="Object 6"/>
          <p:cNvGraphicFramePr>
            <a:graphicFrameLocks noChangeAspect="1"/>
          </p:cNvGraphicFramePr>
          <p:nvPr/>
        </p:nvGraphicFramePr>
        <p:xfrm>
          <a:off x="3707904" y="4869160"/>
          <a:ext cx="4879469" cy="158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373" name="方程式" r:id="rId5" imgW="1206360" imgH="393480" progId="Equation.3">
                  <p:embed/>
                </p:oleObj>
              </mc:Choice>
              <mc:Fallback>
                <p:oleObj name="方程式" r:id="rId5" imgW="120636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04" y="4869160"/>
                        <a:ext cx="4879469" cy="1584176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E43E7-7C53-4E08-AB62-702AD6795D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B18C0A2-6E1A-498B-80E1-16078EB77A86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13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8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8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260648"/>
            <a:ext cx="83947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Question 5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339137" cy="22860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dirty="0"/>
              <a:t>What is </a:t>
            </a:r>
            <a:r>
              <a:rPr lang="en-US" altLang="zh-TW" sz="4800" dirty="0"/>
              <a:t>the variance and standard deviation of number of plays before stop</a:t>
            </a:r>
            <a:r>
              <a:rPr lang="en-US" altLang="zh-TW" dirty="0"/>
              <a:t>?</a:t>
            </a:r>
            <a:endParaRPr lang="zh-TW" altLang="en-US" dirty="0"/>
          </a:p>
        </p:txBody>
      </p:sp>
      <p:graphicFrame>
        <p:nvGraphicFramePr>
          <p:cNvPr id="149509" name="Object 5"/>
          <p:cNvGraphicFramePr>
            <a:graphicFrameLocks noChangeAspect="1"/>
          </p:cNvGraphicFramePr>
          <p:nvPr/>
        </p:nvGraphicFramePr>
        <p:xfrm>
          <a:off x="107504" y="3717033"/>
          <a:ext cx="4597603" cy="1763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518" name="方程式" r:id="rId3" imgW="1091880" imgH="419040" progId="Equation.3">
                  <p:embed/>
                </p:oleObj>
              </mc:Choice>
              <mc:Fallback>
                <p:oleObj name="方程式" r:id="rId3" imgW="109188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3717033"/>
                        <a:ext cx="4597603" cy="1763018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10" name="Object 6"/>
          <p:cNvGraphicFramePr>
            <a:graphicFrameLocks noChangeAspect="1"/>
          </p:cNvGraphicFramePr>
          <p:nvPr/>
        </p:nvGraphicFramePr>
        <p:xfrm>
          <a:off x="4644008" y="3781163"/>
          <a:ext cx="4356100" cy="15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519" name="方程式" r:id="rId5" imgW="1066680" imgH="393480" progId="Equation.3">
                  <p:embed/>
                </p:oleObj>
              </mc:Choice>
              <mc:Fallback>
                <p:oleObj name="方程式" r:id="rId5" imgW="106668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008" y="3781163"/>
                        <a:ext cx="4356100" cy="1598875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11" name="Object 7"/>
          <p:cNvGraphicFramePr>
            <a:graphicFrameLocks noChangeAspect="1"/>
          </p:cNvGraphicFramePr>
          <p:nvPr/>
        </p:nvGraphicFramePr>
        <p:xfrm>
          <a:off x="253580" y="5445224"/>
          <a:ext cx="3737396" cy="1074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520" name="方程式" r:id="rId7" imgW="876240" imgH="253800" progId="Equation.3">
                  <p:embed/>
                </p:oleObj>
              </mc:Choice>
              <mc:Fallback>
                <p:oleObj name="方程式" r:id="rId7" imgW="876240" imgH="253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580" y="5445224"/>
                        <a:ext cx="3737396" cy="1074639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12" name="Object 8"/>
          <p:cNvGraphicFramePr>
            <a:graphicFrameLocks noChangeAspect="1"/>
          </p:cNvGraphicFramePr>
          <p:nvPr/>
        </p:nvGraphicFramePr>
        <p:xfrm>
          <a:off x="3995738" y="5445224"/>
          <a:ext cx="4375672" cy="933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521" name="方程式" r:id="rId9" imgW="1002960" imgH="215640" progId="Equation.3">
                  <p:embed/>
                </p:oleObj>
              </mc:Choice>
              <mc:Fallback>
                <p:oleObj name="方程式" r:id="rId9" imgW="1002960" imgH="2156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5445224"/>
                        <a:ext cx="4375672" cy="933351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E43E7-7C53-4E08-AB62-702AD6795D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2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6C1C71A-B822-486D-AAD7-B0301A2B5E78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14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9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9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9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9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60648"/>
            <a:ext cx="8424936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Question 6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807450" cy="15240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/>
              <a:t>Compute and explain 3</a:t>
            </a:r>
            <a:r>
              <a:rPr lang="en-US" altLang="zh-TW">
                <a:latin typeface="Symbol" pitchFamily="18" charset="2"/>
              </a:rPr>
              <a:t></a:t>
            </a:r>
            <a:r>
              <a:rPr lang="en-US" altLang="zh-TW"/>
              <a:t>region by Chevyshev’s Theorem: </a:t>
            </a:r>
            <a:r>
              <a:rPr lang="en-US" altLang="zh-TW" i="1">
                <a:latin typeface="Times New Roman" pitchFamily="18" charset="0"/>
              </a:rPr>
              <a:t>k </a:t>
            </a:r>
            <a:r>
              <a:rPr lang="en-US" altLang="zh-TW"/>
              <a:t>= 3</a:t>
            </a:r>
            <a:r>
              <a:rPr lang="en-US" altLang="zh-TW" i="1"/>
              <a:t>.</a:t>
            </a:r>
            <a:endParaRPr lang="zh-TW" altLang="en-US" i="1"/>
          </a:p>
        </p:txBody>
      </p:sp>
      <p:graphicFrame>
        <p:nvGraphicFramePr>
          <p:cNvPr id="150532" name="Object 4"/>
          <p:cNvGraphicFramePr>
            <a:graphicFrameLocks noChangeAspect="1"/>
          </p:cNvGraphicFramePr>
          <p:nvPr/>
        </p:nvGraphicFramePr>
        <p:xfrm>
          <a:off x="250825" y="2860675"/>
          <a:ext cx="2439988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546" name="方程式" r:id="rId3" imgW="660240" imgH="203040" progId="Equation.3">
                  <p:embed/>
                </p:oleObj>
              </mc:Choice>
              <mc:Fallback>
                <p:oleObj name="方程式" r:id="rId3" imgW="66024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860675"/>
                        <a:ext cx="2439988" cy="742950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33" name="Object 5"/>
          <p:cNvGraphicFramePr>
            <a:graphicFrameLocks noChangeAspect="1"/>
          </p:cNvGraphicFramePr>
          <p:nvPr/>
        </p:nvGraphicFramePr>
        <p:xfrm>
          <a:off x="2644775" y="2814638"/>
          <a:ext cx="6332538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547" name="方程式" r:id="rId5" imgW="1714320" imgH="203040" progId="Equation.3">
                  <p:embed/>
                </p:oleObj>
              </mc:Choice>
              <mc:Fallback>
                <p:oleObj name="方程式" r:id="rId5" imgW="171432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4775" y="2814638"/>
                        <a:ext cx="6332538" cy="742950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36" name="Object 8"/>
          <p:cNvGraphicFramePr>
            <a:graphicFrameLocks noChangeAspect="1"/>
          </p:cNvGraphicFramePr>
          <p:nvPr/>
        </p:nvGraphicFramePr>
        <p:xfrm>
          <a:off x="250825" y="3622675"/>
          <a:ext cx="262731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548" name="方程式" r:id="rId7" imgW="711000" imgH="203040" progId="Equation.3">
                  <p:embed/>
                </p:oleObj>
              </mc:Choice>
              <mc:Fallback>
                <p:oleObj name="方程式" r:id="rId7" imgW="711000" imgH="203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3622675"/>
                        <a:ext cx="2627313" cy="742950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37" name="Object 9"/>
          <p:cNvGraphicFramePr>
            <a:graphicFrameLocks noChangeAspect="1"/>
          </p:cNvGraphicFramePr>
          <p:nvPr/>
        </p:nvGraphicFramePr>
        <p:xfrm>
          <a:off x="2760663" y="3576638"/>
          <a:ext cx="5440362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549" name="方程式" r:id="rId9" imgW="1473120" imgH="203040" progId="Equation.3">
                  <p:embed/>
                </p:oleObj>
              </mc:Choice>
              <mc:Fallback>
                <p:oleObj name="方程式" r:id="rId9" imgW="1473120" imgH="2030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0663" y="3576638"/>
                        <a:ext cx="5440362" cy="742950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8" name="Rectangle 10"/>
          <p:cNvSpPr>
            <a:spLocks noChangeArrowheads="1"/>
          </p:cNvSpPr>
          <p:nvPr/>
        </p:nvSpPr>
        <p:spPr bwMode="auto">
          <a:xfrm>
            <a:off x="267217" y="4319588"/>
            <a:ext cx="8710096" cy="1938992"/>
          </a:xfrm>
          <a:prstGeom prst="rect">
            <a:avLst/>
          </a:prstGeom>
          <a:solidFill>
            <a:srgbClr val="1A0F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kumimoji="0" lang="zh-TW" altLang="zh-TW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88.89</a:t>
            </a:r>
            <a:r>
              <a:rPr kumimoji="0" lang="zh-TW" altLang="zh-TW" sz="40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%</a:t>
            </a:r>
            <a:r>
              <a:rPr kumimoji="0" lang="zh-TW" altLang="zh-TW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0"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of the people need to play 0 to 13 games in order to stop (obtain a success</a:t>
            </a:r>
            <a:r>
              <a:rPr kumimoji="0" lang="en-US" altLang="zh-TW" sz="4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). In fact, </a:t>
            </a:r>
            <a:r>
              <a:rPr kumimoji="0" lang="en-US" altLang="zh-TW" sz="4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US" altLang="zh-TW" sz="4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0" lang="en-US" altLang="zh-TW" sz="40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0" lang="en-US" altLang="zh-TW" sz="4000" dirty="0" smtClean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</a:t>
            </a:r>
            <a:r>
              <a:rPr kumimoji="0" lang="en-US" altLang="zh-TW" sz="4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13)=0.9822.</a:t>
            </a:r>
            <a:endParaRPr kumimoji="0" lang="zh-TW" altLang="en-US" sz="4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E43E7-7C53-4E08-AB62-702AD6795D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3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AD42680-AADB-48F3-9911-2BEDA4863093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15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0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0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0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0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8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R Code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971600" y="1196753"/>
            <a:ext cx="7694880" cy="5230242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dirty="0"/>
              <a:t>p &lt;- 0.25</a:t>
            </a:r>
          </a:p>
          <a:p>
            <a:pPr marL="0" indent="0">
              <a:buNone/>
            </a:pPr>
            <a:r>
              <a:rPr lang="en-US" altLang="zh-TW" sz="2800" dirty="0"/>
              <a:t>x &lt;- 4</a:t>
            </a:r>
          </a:p>
          <a:p>
            <a:pPr marL="0" indent="0">
              <a:buNone/>
            </a:pPr>
            <a:r>
              <a:rPr lang="en-US" altLang="zh-TW" sz="2800" dirty="0" smtClean="0"/>
              <a:t>cat</a:t>
            </a:r>
            <a:r>
              <a:rPr lang="en-US" altLang="zh-TW" sz="2800" dirty="0"/>
              <a:t>("# # # # Geometric p(X=x) # # # ","\n")</a:t>
            </a:r>
          </a:p>
          <a:p>
            <a:pPr marL="0" indent="0">
              <a:buNone/>
            </a:pPr>
            <a:r>
              <a:rPr lang="en-US" altLang="zh-TW" sz="2800" dirty="0"/>
              <a:t>print(</a:t>
            </a:r>
            <a:r>
              <a:rPr lang="en-US" altLang="zh-TW" sz="2800" b="1" dirty="0" err="1">
                <a:solidFill>
                  <a:schemeClr val="accent2"/>
                </a:solidFill>
              </a:rPr>
              <a:t>dgeom</a:t>
            </a:r>
            <a:r>
              <a:rPr lang="en-US" altLang="zh-TW" sz="2800" dirty="0"/>
              <a:t>(x, p))</a:t>
            </a:r>
          </a:p>
          <a:p>
            <a:pPr marL="0" indent="0">
              <a:buNone/>
            </a:pPr>
            <a:r>
              <a:rPr lang="en-US" altLang="zh-TW" sz="2800" dirty="0" smtClean="0"/>
              <a:t>cat</a:t>
            </a:r>
            <a:r>
              <a:rPr lang="en-US" altLang="zh-TW" sz="2800" dirty="0"/>
              <a:t>(" ","\n")</a:t>
            </a:r>
          </a:p>
          <a:p>
            <a:pPr marL="0" indent="0">
              <a:buNone/>
            </a:pPr>
            <a:r>
              <a:rPr lang="en-US" altLang="zh-TW" sz="2800" dirty="0" smtClean="0"/>
              <a:t>cat</a:t>
            </a:r>
            <a:r>
              <a:rPr lang="en-US" altLang="zh-TW" sz="2800" dirty="0"/>
              <a:t>("# # # # Geometric p(X&lt;=x) # # # ","\n")</a:t>
            </a:r>
          </a:p>
          <a:p>
            <a:pPr marL="0" indent="0">
              <a:buNone/>
            </a:pPr>
            <a:r>
              <a:rPr lang="en-US" altLang="zh-TW" sz="2800" dirty="0"/>
              <a:t>print(</a:t>
            </a:r>
            <a:r>
              <a:rPr lang="en-US" altLang="zh-TW" sz="2800" b="1" dirty="0" err="1">
                <a:solidFill>
                  <a:schemeClr val="accent2"/>
                </a:solidFill>
              </a:rPr>
              <a:t>pgeom</a:t>
            </a:r>
            <a:r>
              <a:rPr lang="en-US" altLang="zh-TW" sz="2800" dirty="0"/>
              <a:t>(x, p, </a:t>
            </a:r>
            <a:r>
              <a:rPr lang="en-US" altLang="zh-TW" sz="2800" dirty="0" err="1"/>
              <a:t>lower.tail</a:t>
            </a:r>
            <a:r>
              <a:rPr lang="en-US" altLang="zh-TW" sz="2800" dirty="0"/>
              <a:t> = TRUE))</a:t>
            </a:r>
          </a:p>
          <a:p>
            <a:pPr marL="0" indent="0">
              <a:buNone/>
            </a:pPr>
            <a:r>
              <a:rPr lang="en-US" altLang="zh-TW" sz="2800" dirty="0" smtClean="0"/>
              <a:t>cat</a:t>
            </a:r>
            <a:r>
              <a:rPr lang="en-US" altLang="zh-TW" sz="2800" dirty="0"/>
              <a:t>(" ","\n")</a:t>
            </a:r>
          </a:p>
          <a:p>
            <a:pPr marL="0" indent="0">
              <a:buNone/>
            </a:pPr>
            <a:r>
              <a:rPr lang="en-US" altLang="zh-TW" sz="2800" dirty="0" smtClean="0"/>
              <a:t>cat</a:t>
            </a:r>
            <a:r>
              <a:rPr lang="en-US" altLang="zh-TW" sz="2800" dirty="0"/>
              <a:t>("# # # # Geometric p(X&gt;=x) # # # ","\n")</a:t>
            </a:r>
          </a:p>
          <a:p>
            <a:pPr marL="0" indent="0">
              <a:buNone/>
            </a:pPr>
            <a:r>
              <a:rPr lang="en-US" altLang="zh-TW" sz="2800" dirty="0"/>
              <a:t>print(</a:t>
            </a:r>
            <a:r>
              <a:rPr lang="en-US" altLang="zh-TW" sz="2800" b="1" dirty="0" err="1">
                <a:solidFill>
                  <a:schemeClr val="accent2"/>
                </a:solidFill>
              </a:rPr>
              <a:t>pgeom</a:t>
            </a:r>
            <a:r>
              <a:rPr lang="en-US" altLang="zh-TW" sz="2800" dirty="0"/>
              <a:t>(x, p, </a:t>
            </a:r>
            <a:r>
              <a:rPr lang="en-US" altLang="zh-TW" sz="2800" dirty="0" err="1"/>
              <a:t>lower.tail</a:t>
            </a:r>
            <a:r>
              <a:rPr lang="en-US" altLang="zh-TW" sz="2800" dirty="0"/>
              <a:t> = FALSE))</a:t>
            </a:r>
            <a:endParaRPr lang="zh-TW" altLang="en-US" sz="2800" dirty="0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E43E7-7C53-4E08-AB62-702AD6795D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" name="投影片編號版面配置區 6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BA7335-C05E-411C-9FB0-3D144E83ADDB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16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6792"/>
            <a:ext cx="7416824" cy="408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178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667750" cy="17526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Known </a:t>
            </a:r>
            <a:r>
              <a:rPr lang="en-US" altLang="zh-TW" dirty="0" smtClean="0"/>
              <a:t>Theoretical Discrete Probability Distributions</a:t>
            </a:r>
            <a:endParaRPr lang="en-US" altLang="zh-TW" dirty="0"/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2133600"/>
            <a:ext cx="7805738" cy="4419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The Binomial Distribution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The Poisson Distribution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Geometric Probability Distribution</a:t>
            </a:r>
            <a:endParaRPr lang="en-US" altLang="zh-TW" dirty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  <a:buClr>
                <a:srgbClr val="FFFF00"/>
              </a:buClr>
              <a:buFont typeface="Wingdings" pitchFamily="2" charset="2"/>
              <a:buChar char="þ"/>
            </a:pPr>
            <a:r>
              <a:rPr lang="en-US" altLang="zh-TW" b="1" dirty="0" err="1">
                <a:solidFill>
                  <a:srgbClr val="FFFF00"/>
                </a:solidFill>
              </a:rPr>
              <a:t>Hypergeometric</a:t>
            </a:r>
            <a:r>
              <a:rPr lang="en-US" altLang="zh-TW" b="1" dirty="0">
                <a:solidFill>
                  <a:srgbClr val="FFFF00"/>
                </a:solidFill>
              </a:rPr>
              <a:t> Probability Distribution</a:t>
            </a:r>
            <a:endParaRPr lang="en-US" altLang="zh-TW" dirty="0"/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E43E7-7C53-4E08-AB62-702AD6795D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9ACBD70C-2F8C-469A-850F-289E167BBC0D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17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7" y="260349"/>
            <a:ext cx="8280920" cy="1853661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Hypergeometric Experiment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2367725"/>
            <a:ext cx="8424936" cy="4033075"/>
          </a:xfrm>
          <a:noFill/>
          <a:ln/>
        </p:spPr>
        <p:txBody>
          <a:bodyPr lIns="90488" tIns="44450" rIns="90488" bIns="44450"/>
          <a:lstStyle/>
          <a:p>
            <a:pPr>
              <a:lnSpc>
                <a:spcPct val="90000"/>
              </a:lnSpc>
              <a:buNone/>
            </a:pPr>
            <a:r>
              <a:rPr lang="en-US" altLang="zh-TW" dirty="0"/>
              <a:t>If </a:t>
            </a:r>
            <a:r>
              <a:rPr lang="en-US" altLang="zh-TW" b="1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dirty="0"/>
              <a:t> items are selected </a:t>
            </a:r>
            <a:r>
              <a:rPr lang="en-US" altLang="zh-TW" dirty="0" smtClean="0"/>
              <a:t>from population with </a:t>
            </a:r>
            <a:r>
              <a:rPr lang="en-US" altLang="zh-TW" dirty="0"/>
              <a:t>totally </a:t>
            </a:r>
            <a:r>
              <a:rPr lang="en-US" altLang="zh-TW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dirty="0"/>
              <a:t> </a:t>
            </a:r>
            <a:r>
              <a:rPr lang="en-US" altLang="zh-TW" dirty="0" smtClean="0"/>
              <a:t>items (</a:t>
            </a:r>
            <a:r>
              <a:rPr lang="en-US" altLang="zh-TW" b="1" dirty="0">
                <a:solidFill>
                  <a:schemeClr val="accent2"/>
                </a:solidFill>
              </a:rPr>
              <a:t>Finite Population</a:t>
            </a:r>
            <a:r>
              <a:rPr lang="en-US" altLang="zh-TW" dirty="0"/>
              <a:t>)</a:t>
            </a:r>
            <a:r>
              <a:rPr lang="en-US" altLang="zh-TW" dirty="0" smtClean="0"/>
              <a:t>, within </a:t>
            </a:r>
            <a:r>
              <a:rPr lang="en-US" altLang="zh-TW" dirty="0"/>
              <a:t>which, </a:t>
            </a:r>
            <a:r>
              <a:rPr lang="en-US" altLang="zh-TW" i="1" dirty="0">
                <a:solidFill>
                  <a:schemeClr val="folHlink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TW" dirty="0"/>
              <a:t> items are </a:t>
            </a:r>
            <a:r>
              <a:rPr lang="en-US" altLang="zh-TW" dirty="0" smtClean="0"/>
              <a:t>“successful”, </a:t>
            </a:r>
            <a:r>
              <a:rPr lang="en-US" altLang="zh-TW" b="1" dirty="0" smtClean="0">
                <a:solidFill>
                  <a:srgbClr val="FFFF00"/>
                </a:solidFill>
              </a:rPr>
              <a:t>count the number </a:t>
            </a:r>
            <a:r>
              <a:rPr lang="en-US" altLang="zh-TW" dirty="0" smtClean="0"/>
              <a:t>of “successful” </a:t>
            </a:r>
            <a:r>
              <a:rPr lang="en-US" altLang="zh-TW" dirty="0" smtClean="0"/>
              <a:t>items, 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dirty="0" smtClean="0"/>
              <a:t>. </a:t>
            </a:r>
            <a:endParaRPr lang="en-US" altLang="zh-TW" dirty="0"/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E43E7-7C53-4E08-AB62-702AD6795D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D1D2B44-DEB2-4C3F-BEEE-7FD4C6FE3513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18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4237818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60648"/>
            <a:ext cx="8629650" cy="1728192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 err="1"/>
              <a:t>Hypergeometric</a:t>
            </a:r>
            <a:r>
              <a:rPr lang="en-US" altLang="zh-TW" dirty="0"/>
              <a:t> Random Variable</a:t>
            </a:r>
            <a:endParaRPr lang="zh-TW" altLang="en-US" dirty="0"/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916832"/>
            <a:ext cx="8964488" cy="1956048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en-US" altLang="zh-TW" dirty="0"/>
              <a:t>There are totally </a:t>
            </a:r>
            <a:r>
              <a:rPr lang="en-US" altLang="zh-TW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dirty="0"/>
              <a:t> items in a population </a:t>
            </a:r>
            <a:r>
              <a:rPr lang="en-US" altLang="zh-TW" dirty="0" smtClean="0"/>
              <a:t>within </a:t>
            </a:r>
            <a:r>
              <a:rPr lang="en-US" altLang="zh-TW" dirty="0"/>
              <a:t>which, </a:t>
            </a:r>
            <a:r>
              <a:rPr lang="en-US" altLang="zh-TW" i="1" dirty="0">
                <a:solidFill>
                  <a:schemeClr val="folHlink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TW" dirty="0"/>
              <a:t> items are </a:t>
            </a:r>
            <a:r>
              <a:rPr lang="en-US" altLang="zh-TW" dirty="0" smtClean="0"/>
              <a:t>successful</a:t>
            </a:r>
            <a:endParaRPr lang="en-US" altLang="zh-TW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95536" y="3933056"/>
            <a:ext cx="8568952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1" lang="en-US" altLang="zh-TW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Let </a:t>
            </a:r>
            <a:r>
              <a:rPr kumimoji="1" lang="en-US" altLang="zh-TW" sz="4400" b="1" i="1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1" lang="en-US" altLang="zh-TW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be the number of </a:t>
            </a:r>
            <a:r>
              <a:rPr kumimoji="1" lang="en-US" altLang="zh-TW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successes </a:t>
            </a:r>
            <a:r>
              <a:rPr kumimoji="1" lang="en-US" altLang="zh-TW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in </a:t>
            </a:r>
            <a:r>
              <a:rPr kumimoji="1" lang="en-US" altLang="zh-TW" sz="4400" b="1" i="1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1" lang="en-US" altLang="zh-TW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Bernoulli trials.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1" lang="en-US" altLang="zh-TW" sz="44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1" lang="en-US" altLang="zh-TW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is a </a:t>
            </a:r>
            <a:r>
              <a:rPr kumimoji="1" lang="en-US" altLang="zh-TW" sz="4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Hypergeometric</a:t>
            </a:r>
            <a:r>
              <a:rPr kumimoji="1" lang="en-US" altLang="zh-TW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random variable. </a:t>
            </a:r>
            <a:endParaRPr kumimoji="1" lang="en-US" altLang="zh-TW" sz="4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E43E7-7C53-4E08-AB62-702AD6795D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7477C9D-AD63-4923-B598-5571E2505CFB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19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8160"/>
            <a:ext cx="8229600" cy="9906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Agenda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528" y="1268761"/>
            <a:ext cx="7200155" cy="5040560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altLang="zh-TW" sz="4800" dirty="0"/>
              <a:t>Random Variables and Probability Distributions</a:t>
            </a:r>
          </a:p>
          <a:p>
            <a:pPr>
              <a:spcBef>
                <a:spcPts val="1800"/>
              </a:spcBef>
            </a:pPr>
            <a:r>
              <a:rPr lang="en-US" altLang="zh-TW" sz="4800" dirty="0" err="1"/>
              <a:t>Bivariate</a:t>
            </a:r>
            <a:r>
              <a:rPr lang="en-US" altLang="zh-TW" sz="4800" dirty="0"/>
              <a:t> Distributions</a:t>
            </a:r>
          </a:p>
          <a:p>
            <a:pPr>
              <a:spcBef>
                <a:spcPts val="1800"/>
              </a:spcBef>
              <a:buClr>
                <a:schemeClr val="folHlink"/>
              </a:buClr>
              <a:buFont typeface="Wingdings" pitchFamily="2" charset="2"/>
              <a:buChar char="þ"/>
            </a:pPr>
            <a:r>
              <a:rPr lang="en-US" altLang="zh-TW" sz="4800" b="1" dirty="0">
                <a:solidFill>
                  <a:schemeClr val="folHlink"/>
                </a:solidFill>
              </a:rPr>
              <a:t>Known Theoretical Discrete Probability Distributions</a:t>
            </a:r>
          </a:p>
        </p:txBody>
      </p:sp>
      <p:pic>
        <p:nvPicPr>
          <p:cNvPr id="15" name="圖片 14" descr="Flipping_coin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88224" y="3645024"/>
            <a:ext cx="2297882" cy="2468096"/>
          </a:xfrm>
          <a:prstGeom prst="rect">
            <a:avLst/>
          </a:prstGeom>
        </p:spPr>
      </p:pic>
      <p:sp>
        <p:nvSpPr>
          <p:cNvPr id="7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BCB7F0B-A5CE-413B-9674-30480230FD1C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E63D40C-D60D-4CF8-99F4-EE2E1C67943A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2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60648"/>
            <a:ext cx="8572822" cy="1728192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 err="1"/>
              <a:t>Hypergeometric</a:t>
            </a:r>
            <a:r>
              <a:rPr lang="en-US" altLang="zh-TW" dirty="0"/>
              <a:t> Probability Distribution</a:t>
            </a:r>
            <a:endParaRPr lang="zh-TW" altLang="en-US" dirty="0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81200"/>
            <a:ext cx="8643938" cy="2743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dirty="0"/>
              <a:t>Let </a:t>
            </a:r>
            <a:r>
              <a:rPr lang="en-US" altLang="zh-TW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dirty="0"/>
              <a:t> be the number of </a:t>
            </a:r>
            <a:r>
              <a:rPr lang="en-US" altLang="zh-TW" dirty="0" smtClean="0"/>
              <a:t>successes </a:t>
            </a:r>
            <a:r>
              <a:rPr lang="en-US" altLang="zh-TW" dirty="0"/>
              <a:t>in </a:t>
            </a:r>
            <a:r>
              <a:rPr lang="en-US" altLang="zh-TW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dirty="0"/>
              <a:t> Bernoulli trials with population size = </a:t>
            </a:r>
            <a:r>
              <a:rPr lang="en-US" altLang="zh-TW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dirty="0"/>
              <a:t> and total number of </a:t>
            </a:r>
            <a:r>
              <a:rPr lang="en-US" altLang="zh-TW" dirty="0" smtClean="0"/>
              <a:t>success </a:t>
            </a:r>
            <a:r>
              <a:rPr lang="en-US" altLang="zh-TW" dirty="0"/>
              <a:t>items = </a:t>
            </a:r>
            <a:r>
              <a:rPr lang="en-US" altLang="zh-TW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TW" dirty="0"/>
              <a:t>.</a:t>
            </a:r>
          </a:p>
        </p:txBody>
      </p:sp>
      <p:graphicFrame>
        <p:nvGraphicFramePr>
          <p:cNvPr id="378883" name="Object 3"/>
          <p:cNvGraphicFramePr>
            <a:graphicFrameLocks noChangeAspect="1"/>
          </p:cNvGraphicFramePr>
          <p:nvPr/>
        </p:nvGraphicFramePr>
        <p:xfrm>
          <a:off x="755576" y="4725144"/>
          <a:ext cx="7855170" cy="1872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83" name="方程式" r:id="rId3" imgW="1917360" imgH="457200" progId="Equation.3">
                  <p:embed/>
                </p:oleObj>
              </mc:Choice>
              <mc:Fallback>
                <p:oleObj name="方程式" r:id="rId3" imgW="1917360" imgH="457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4725144"/>
                        <a:ext cx="7855170" cy="1872208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E43E7-7C53-4E08-AB62-702AD6795D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F7FD9E4-67A0-4AC5-8DE7-329CF61A0A70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20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8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60648"/>
            <a:ext cx="8686800" cy="165618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Expected </a:t>
            </a:r>
            <a:r>
              <a:rPr lang="en-US" altLang="zh-TW" dirty="0" smtClean="0"/>
              <a:t>Value </a:t>
            </a:r>
            <a:r>
              <a:rPr lang="en-US" altLang="zh-TW" dirty="0"/>
              <a:t>and Variance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772816"/>
            <a:ext cx="8712968" cy="1440160"/>
          </a:xfrm>
          <a:noFill/>
          <a:ln/>
        </p:spPr>
        <p:txBody>
          <a:bodyPr lIns="90488" tIns="44450" rIns="90488" bIns="44450"/>
          <a:lstStyle/>
          <a:p>
            <a:r>
              <a:rPr lang="en-US" altLang="zh-TW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dirty="0"/>
              <a:t>~HG(</a:t>
            </a:r>
            <a:r>
              <a:rPr lang="en-US" altLang="zh-TW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i="1" dirty="0" smtClean="0"/>
              <a:t>, </a:t>
            </a:r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TW" i="1" dirty="0" smtClean="0"/>
              <a:t>, </a:t>
            </a:r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dirty="0"/>
              <a:t>) where </a:t>
            </a:r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i="1" dirty="0"/>
              <a:t>, </a:t>
            </a:r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TW" i="1" dirty="0"/>
              <a:t>, </a:t>
            </a:r>
            <a:r>
              <a:rPr lang="en-US" altLang="zh-TW" dirty="0"/>
              <a:t>and </a:t>
            </a:r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dirty="0"/>
              <a:t> are input parameters.</a:t>
            </a:r>
          </a:p>
        </p:txBody>
      </p:sp>
      <p:graphicFrame>
        <p:nvGraphicFramePr>
          <p:cNvPr id="379908" name="Object 4"/>
          <p:cNvGraphicFramePr>
            <a:graphicFrameLocks noChangeAspect="1"/>
          </p:cNvGraphicFramePr>
          <p:nvPr/>
        </p:nvGraphicFramePr>
        <p:xfrm>
          <a:off x="467544" y="4869160"/>
          <a:ext cx="8428037" cy="176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68" name="方程式" r:id="rId3" imgW="2057400" imgH="431640" progId="Equation.3">
                  <p:embed/>
                </p:oleObj>
              </mc:Choice>
              <mc:Fallback>
                <p:oleObj name="方程式" r:id="rId3" imgW="205740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4869160"/>
                        <a:ext cx="8428037" cy="1768475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910" name="Object 6"/>
          <p:cNvGraphicFramePr>
            <a:graphicFrameLocks noChangeAspect="1"/>
          </p:cNvGraphicFramePr>
          <p:nvPr/>
        </p:nvGraphicFramePr>
        <p:xfrm>
          <a:off x="846708" y="3172693"/>
          <a:ext cx="3797300" cy="176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69" name="方程式" r:id="rId5" imgW="927000" imgH="431640" progId="Equation.3">
                  <p:embed/>
                </p:oleObj>
              </mc:Choice>
              <mc:Fallback>
                <p:oleObj name="方程式" r:id="rId5" imgW="92700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708" y="3172693"/>
                        <a:ext cx="3797300" cy="1768475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E43E7-7C53-4E08-AB62-702AD6795D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F602CCE-53EA-4E23-ACDA-2891E59C0F17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21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9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9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14838"/>
            <a:ext cx="8462714" cy="1315616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Example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584" y="1777463"/>
            <a:ext cx="7791450" cy="4476328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TW" altLang="zh-TW" b="1" dirty="0">
                <a:solidFill>
                  <a:schemeClr val="accent2"/>
                </a:solidFill>
              </a:rPr>
              <a:t>25 </a:t>
            </a:r>
            <a:r>
              <a:rPr lang="en-US" altLang="zh-TW" b="1" dirty="0">
                <a:solidFill>
                  <a:schemeClr val="accent2"/>
                </a:solidFill>
              </a:rPr>
              <a:t>Auto parts </a:t>
            </a:r>
            <a:r>
              <a:rPr lang="en-US" altLang="zh-TW" dirty="0"/>
              <a:t>are shipped to a dealer. </a:t>
            </a:r>
            <a:r>
              <a:rPr lang="en-US" altLang="zh-TW" b="1" dirty="0">
                <a:solidFill>
                  <a:srgbClr val="FFFF00"/>
                </a:solidFill>
              </a:rPr>
              <a:t>Five</a:t>
            </a:r>
            <a:r>
              <a:rPr lang="en-US" altLang="zh-TW" b="1" dirty="0">
                <a:solidFill>
                  <a:schemeClr val="accent2"/>
                </a:solidFill>
              </a:rPr>
              <a:t> </a:t>
            </a:r>
            <a:r>
              <a:rPr lang="en-US" altLang="zh-TW" dirty="0"/>
              <a:t>of those auto parts were </a:t>
            </a:r>
            <a:r>
              <a:rPr lang="en-US" altLang="zh-TW" b="1" dirty="0">
                <a:solidFill>
                  <a:srgbClr val="FFFF00"/>
                </a:solidFill>
              </a:rPr>
              <a:t>defective</a:t>
            </a:r>
            <a:r>
              <a:rPr lang="en-US" altLang="zh-TW" dirty="0"/>
              <a:t>. </a:t>
            </a:r>
            <a:r>
              <a:rPr lang="en-US" altLang="zh-TW" b="1" dirty="0">
                <a:solidFill>
                  <a:srgbClr val="FF0000"/>
                </a:solidFill>
              </a:rPr>
              <a:t>Three of them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were sold before the company contacted the dealer.</a:t>
            </a:r>
            <a:endParaRPr lang="zh-TW" altLang="en-US" dirty="0"/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E43E7-7C53-4E08-AB62-702AD6795D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89AA15C-F743-4799-B678-B4A80D9D999B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22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60648"/>
            <a:ext cx="8462714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Question 1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371600"/>
            <a:ext cx="7881938" cy="13716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dirty="0"/>
              <a:t>What is the probability that </a:t>
            </a:r>
            <a:r>
              <a:rPr lang="en-US" altLang="zh-TW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all three</a:t>
            </a:r>
            <a:r>
              <a:rPr lang="en-US" altLang="zh-TW" dirty="0"/>
              <a:t> are defective?</a:t>
            </a:r>
            <a:endParaRPr lang="zh-TW" altLang="en-US" dirty="0"/>
          </a:p>
        </p:txBody>
      </p:sp>
      <p:sp>
        <p:nvSpPr>
          <p:cNvPr id="155654" name="Rectangle 6"/>
          <p:cNvSpPr>
            <a:spLocks noChangeArrowheads="1"/>
          </p:cNvSpPr>
          <p:nvPr/>
        </p:nvSpPr>
        <p:spPr bwMode="auto">
          <a:xfrm>
            <a:off x="0" y="2819400"/>
            <a:ext cx="9144000" cy="1447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eaLnBrk="0" hangingPunct="0"/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Define </a:t>
            </a:r>
            <a:r>
              <a:rPr kumimoji="0"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as the number of defective items with </a:t>
            </a:r>
            <a:r>
              <a:rPr kumimoji="0"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= 25, </a:t>
            </a:r>
            <a:r>
              <a:rPr kumimoji="0"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r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= 5 and </a:t>
            </a:r>
            <a:r>
              <a:rPr kumimoji="0"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= </a:t>
            </a:r>
            <a:r>
              <a:rPr kumimoji="0"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3</a:t>
            </a:r>
            <a:endParaRPr kumimoji="0" lang="en-US" altLang="zh-TW" sz="4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graphicFrame>
        <p:nvGraphicFramePr>
          <p:cNvPr id="380932" name="Object 4"/>
          <p:cNvGraphicFramePr>
            <a:graphicFrameLocks noChangeAspect="1"/>
          </p:cNvGraphicFramePr>
          <p:nvPr/>
        </p:nvGraphicFramePr>
        <p:xfrm>
          <a:off x="827584" y="4221088"/>
          <a:ext cx="3829050" cy="233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94" name="方程式" r:id="rId3" imgW="1498320" imgH="914400" progId="Equation.3">
                  <p:embed/>
                </p:oleObj>
              </mc:Choice>
              <mc:Fallback>
                <p:oleObj name="方程式" r:id="rId3" imgW="1498320" imgH="9144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221088"/>
                        <a:ext cx="3829050" cy="2336800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933" name="Object 5"/>
          <p:cNvGraphicFramePr>
            <a:graphicFrameLocks noChangeAspect="1"/>
          </p:cNvGraphicFramePr>
          <p:nvPr/>
        </p:nvGraphicFramePr>
        <p:xfrm>
          <a:off x="4716016" y="4221088"/>
          <a:ext cx="3763963" cy="233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95" name="方程式" r:id="rId5" imgW="1473120" imgH="914400" progId="Equation.3">
                  <p:embed/>
                </p:oleObj>
              </mc:Choice>
              <mc:Fallback>
                <p:oleObj name="方程式" r:id="rId5" imgW="1473120" imgH="9144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4221088"/>
                        <a:ext cx="3763963" cy="2336800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E43E7-7C53-4E08-AB62-702AD6795D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1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D7BF949-9262-4A02-9D68-BDBF6FF0954D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23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5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0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0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78160"/>
            <a:ext cx="8390706" cy="9906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Question 2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491538" cy="13716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dirty="0"/>
              <a:t>What is the probability that at least one of them are defective?</a:t>
            </a:r>
            <a:endParaRPr lang="zh-TW" altLang="en-US" dirty="0"/>
          </a:p>
        </p:txBody>
      </p:sp>
      <p:graphicFrame>
        <p:nvGraphicFramePr>
          <p:cNvPr id="381957" name="Object 5"/>
          <p:cNvGraphicFramePr>
            <a:graphicFrameLocks noChangeAspect="1"/>
          </p:cNvGraphicFramePr>
          <p:nvPr/>
        </p:nvGraphicFramePr>
        <p:xfrm>
          <a:off x="4139952" y="2564904"/>
          <a:ext cx="2646362" cy="247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577" name="方程式" r:id="rId3" imgW="977760" imgH="914400" progId="Equation.3">
                  <p:embed/>
                </p:oleObj>
              </mc:Choice>
              <mc:Fallback>
                <p:oleObj name="方程式" r:id="rId3" imgW="977760" imgH="9144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2564904"/>
                        <a:ext cx="2646362" cy="2473325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1958" name="Object 6"/>
          <p:cNvGraphicFramePr>
            <a:graphicFrameLocks noChangeAspect="1"/>
          </p:cNvGraphicFramePr>
          <p:nvPr/>
        </p:nvGraphicFramePr>
        <p:xfrm>
          <a:off x="251520" y="3356992"/>
          <a:ext cx="3902075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578" name="方程式" r:id="rId5" imgW="952200" imgH="203040" progId="Equation.3">
                  <p:embed/>
                </p:oleObj>
              </mc:Choice>
              <mc:Fallback>
                <p:oleObj name="方程式" r:id="rId5" imgW="95220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356992"/>
                        <a:ext cx="3902075" cy="831850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395536" y="4891807"/>
            <a:ext cx="78488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rPr>
              <a:t>=.413 + .087 + .0043 =.5043</a:t>
            </a:r>
            <a:endParaRPr lang="zh-TW" altLang="en-US" sz="4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</a:endParaRPr>
          </a:p>
        </p:txBody>
      </p:sp>
      <p:graphicFrame>
        <p:nvGraphicFramePr>
          <p:cNvPr id="381959" name="Object 7"/>
          <p:cNvGraphicFramePr>
            <a:graphicFrameLocks noChangeAspect="1"/>
          </p:cNvGraphicFramePr>
          <p:nvPr/>
        </p:nvGraphicFramePr>
        <p:xfrm>
          <a:off x="395536" y="5805264"/>
          <a:ext cx="8390310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579" name="方程式" r:id="rId7" imgW="2628720" imgH="203040" progId="Equation.3">
                  <p:embed/>
                </p:oleObj>
              </mc:Choice>
              <mc:Fallback>
                <p:oleObj name="方程式" r:id="rId7" imgW="2628720" imgH="203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5805264"/>
                        <a:ext cx="8390310" cy="648072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E43E7-7C53-4E08-AB62-702AD6795D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2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A9C1FF9-BD91-4AFE-86E4-85DB9CA63253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24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1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1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60648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Example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772816"/>
            <a:ext cx="7791450" cy="36576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4800" dirty="0"/>
              <a:t>Of 12 managers, 7 are female and 5 are male. The company is planning to send 3 to a conference.</a:t>
            </a:r>
            <a:endParaRPr lang="zh-TW" altLang="en-US" sz="4800" dirty="0"/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E43E7-7C53-4E08-AB62-702AD6795D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2C6E64A-65FE-44F3-8CF0-6A6CD2895172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25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29766" y="260648"/>
            <a:ext cx="8318698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Question 1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371600"/>
            <a:ext cx="7881938" cy="13716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/>
              <a:t>What is the probability that All three of them are female?</a:t>
            </a:r>
            <a:endParaRPr lang="zh-TW" altLang="en-US"/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179512" y="2819400"/>
            <a:ext cx="8820472" cy="1447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eaLnBrk="0" hangingPunct="0"/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Define </a:t>
            </a:r>
            <a:r>
              <a:rPr kumimoji="0"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as the number of females with </a:t>
            </a:r>
            <a:r>
              <a:rPr kumimoji="0"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= 12, </a:t>
            </a:r>
            <a:r>
              <a:rPr kumimoji="0"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r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= 7 and </a:t>
            </a:r>
            <a:r>
              <a:rPr kumimoji="0"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= </a:t>
            </a:r>
            <a:r>
              <a:rPr kumimoji="0"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3</a:t>
            </a:r>
            <a:endParaRPr kumimoji="0" lang="en-US" altLang="zh-TW" sz="4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graphicFrame>
        <p:nvGraphicFramePr>
          <p:cNvPr id="3829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012407"/>
              </p:ext>
            </p:extLst>
          </p:nvPr>
        </p:nvGraphicFramePr>
        <p:xfrm>
          <a:off x="179511" y="4111214"/>
          <a:ext cx="4392489" cy="2579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542" name="方程式" r:id="rId3" imgW="1498320" imgH="914400" progId="Equation.3">
                  <p:embed/>
                </p:oleObj>
              </mc:Choice>
              <mc:Fallback>
                <p:oleObj name="方程式" r:id="rId3" imgW="1498320" imgH="9144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1" y="4111214"/>
                        <a:ext cx="4392489" cy="2579581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298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2068923"/>
              </p:ext>
            </p:extLst>
          </p:nvPr>
        </p:nvGraphicFramePr>
        <p:xfrm>
          <a:off x="4569868" y="4111214"/>
          <a:ext cx="4430115" cy="254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543" name="方程式" r:id="rId5" imgW="1473120" imgH="914400" progId="Equation.3">
                  <p:embed/>
                </p:oleObj>
              </mc:Choice>
              <mc:Fallback>
                <p:oleObj name="方程式" r:id="rId5" imgW="1473120" imgH="9144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9868" y="4111214"/>
                        <a:ext cx="4430115" cy="2548191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E43E7-7C53-4E08-AB62-702AD6795D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1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053C2E0-F3CA-4A22-9423-2AC3E3FE49D2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26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8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2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2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24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78160"/>
            <a:ext cx="8318698" cy="9906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Question 2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491538" cy="13716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dirty="0"/>
              <a:t>What is the probability that at most one of them is female?</a:t>
            </a:r>
            <a:endParaRPr lang="zh-TW" altLang="en-US" dirty="0"/>
          </a:p>
        </p:txBody>
      </p:sp>
      <p:graphicFrame>
        <p:nvGraphicFramePr>
          <p:cNvPr id="384005" name="Object 5"/>
          <p:cNvGraphicFramePr>
            <a:graphicFrameLocks noChangeAspect="1"/>
          </p:cNvGraphicFramePr>
          <p:nvPr/>
        </p:nvGraphicFramePr>
        <p:xfrm>
          <a:off x="3059832" y="2780928"/>
          <a:ext cx="5679944" cy="3096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566" name="方程式" r:id="rId3" imgW="1676160" imgH="914400" progId="Equation.3">
                  <p:embed/>
                </p:oleObj>
              </mc:Choice>
              <mc:Fallback>
                <p:oleObj name="方程式" r:id="rId3" imgW="1676160" imgH="9144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2780928"/>
                        <a:ext cx="5679944" cy="3096344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4006" name="Object 6"/>
          <p:cNvGraphicFramePr>
            <a:graphicFrameLocks noChangeAspect="1"/>
          </p:cNvGraphicFramePr>
          <p:nvPr/>
        </p:nvGraphicFramePr>
        <p:xfrm>
          <a:off x="179512" y="3893294"/>
          <a:ext cx="296545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567" name="方程式" r:id="rId5" imgW="723600" imgH="203040" progId="Equation.3">
                  <p:embed/>
                </p:oleObj>
              </mc:Choice>
              <mc:Fallback>
                <p:oleObj name="方程式" r:id="rId5" imgW="72360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3893294"/>
                        <a:ext cx="2965450" cy="831850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827584" y="5827911"/>
            <a:ext cx="7416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rPr>
              <a:t>= .0454 + .3182 = .3636</a:t>
            </a:r>
            <a:endParaRPr lang="zh-TW" altLang="en-US" sz="4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0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E43E7-7C53-4E08-AB62-702AD6795D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2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D257187-75FB-4499-BF1B-1836F60C1987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27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4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4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8390706" cy="108012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Shapes of </a:t>
            </a:r>
            <a:r>
              <a:rPr lang="en-US" altLang="zh-TW" i="1" dirty="0">
                <a:latin typeface="Times New Roman" pitchFamily="18" charset="0"/>
                <a:cs typeface="Times New Roman" pitchFamily="18" charset="0"/>
              </a:rPr>
              <a:t>HG</a:t>
            </a:r>
            <a:r>
              <a:rPr lang="en-US" altLang="zh-TW" dirty="0"/>
              <a:t>(</a:t>
            </a:r>
            <a:r>
              <a:rPr lang="en-US" altLang="zh-TW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dirty="0"/>
              <a:t>, </a:t>
            </a:r>
            <a:r>
              <a:rPr lang="en-US" altLang="zh-TW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TW" dirty="0"/>
              <a:t>, </a:t>
            </a:r>
            <a:r>
              <a:rPr lang="en-US" altLang="zh-TW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68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331" y="1340768"/>
            <a:ext cx="4386199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89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1340768"/>
            <a:ext cx="4104456" cy="259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89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3" y="4093790"/>
            <a:ext cx="4392488" cy="2608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89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45902" y="4077072"/>
            <a:ext cx="415615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E43E7-7C53-4E08-AB62-702AD6795D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1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C0AC47C-25B1-4284-8ECA-4F5F58FB1EE7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28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Excel Setup</a:t>
            </a:r>
            <a:endParaRPr lang="zh-TW" altLang="en-US" dirty="0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E43E7-7C53-4E08-AB62-702AD6795D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BA7335-C05E-411C-9FB0-3D144E83ADDB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29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340768"/>
            <a:ext cx="7488832" cy="522761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56" y="1284207"/>
            <a:ext cx="8427665" cy="542078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28" y="1477374"/>
            <a:ext cx="6643672" cy="4529776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77813"/>
            <a:ext cx="8785225" cy="1782762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Known Theoretical Discrete Probability Distributions</a:t>
            </a:r>
          </a:p>
        </p:txBody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648" y="2133600"/>
            <a:ext cx="7437140" cy="4530725"/>
          </a:xfrm>
        </p:spPr>
        <p:txBody>
          <a:bodyPr/>
          <a:lstStyle/>
          <a:p>
            <a:r>
              <a:rPr lang="en-US" altLang="zh-TW" dirty="0"/>
              <a:t>The Binomial </a:t>
            </a:r>
            <a:r>
              <a:rPr lang="en-US" altLang="zh-TW" dirty="0" smtClean="0"/>
              <a:t>Distribution</a:t>
            </a:r>
          </a:p>
          <a:p>
            <a:r>
              <a:rPr lang="en-US" altLang="zh-TW" dirty="0" smtClean="0"/>
              <a:t>The </a:t>
            </a:r>
            <a:r>
              <a:rPr lang="en-US" altLang="zh-TW" dirty="0"/>
              <a:t>Poisson Distribution</a:t>
            </a:r>
          </a:p>
          <a:p>
            <a:pPr>
              <a:buSzPct val="100000"/>
              <a:buFont typeface="Wingdings" pitchFamily="2" charset="2"/>
              <a:buChar char="ü"/>
            </a:pPr>
            <a:r>
              <a:rPr lang="en-US" altLang="zh-TW" b="1" dirty="0">
                <a:solidFill>
                  <a:srgbClr val="FFFF00"/>
                </a:solidFill>
              </a:rPr>
              <a:t>Geometric Probability Distribution</a:t>
            </a:r>
          </a:p>
          <a:p>
            <a:r>
              <a:rPr lang="en-US" altLang="zh-TW" dirty="0" err="1"/>
              <a:t>Hypergeometric</a:t>
            </a:r>
            <a:r>
              <a:rPr lang="en-US" altLang="zh-TW" dirty="0"/>
              <a:t> Probability Distribution</a:t>
            </a:r>
          </a:p>
        </p:txBody>
      </p:sp>
      <p:sp>
        <p:nvSpPr>
          <p:cNvPr id="11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BCB7F0B-A5CE-413B-9674-30480230FD1C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2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2CCE356-12F8-4331-9719-C2F6CCAF3762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3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R Code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197496" y="1600200"/>
            <a:ext cx="7489304" cy="470912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 dirty="0"/>
              <a:t>N &lt;- 12</a:t>
            </a:r>
          </a:p>
          <a:p>
            <a:pPr marL="0" indent="0">
              <a:buNone/>
            </a:pPr>
            <a:r>
              <a:rPr lang="en-US" altLang="zh-TW" sz="2000" dirty="0"/>
              <a:t>r &lt;- 7</a:t>
            </a:r>
          </a:p>
          <a:p>
            <a:pPr marL="0" indent="0">
              <a:buNone/>
            </a:pPr>
            <a:r>
              <a:rPr lang="en-US" altLang="zh-TW" sz="2000" dirty="0"/>
              <a:t>n &lt;- 3</a:t>
            </a:r>
          </a:p>
          <a:p>
            <a:pPr marL="0" indent="0">
              <a:buNone/>
            </a:pPr>
            <a:r>
              <a:rPr lang="en-US" altLang="zh-TW" sz="2000" dirty="0"/>
              <a:t>x &lt;- 3</a:t>
            </a:r>
          </a:p>
          <a:p>
            <a:pPr marL="0" indent="0">
              <a:buNone/>
            </a:pPr>
            <a:r>
              <a:rPr lang="en-US" altLang="zh-TW" sz="2000" b="1" dirty="0">
                <a:solidFill>
                  <a:schemeClr val="accent2"/>
                </a:solidFill>
              </a:rPr>
              <a:t>m &lt;- 5</a:t>
            </a:r>
          </a:p>
          <a:p>
            <a:pPr marL="0" indent="0">
              <a:buNone/>
            </a:pPr>
            <a:r>
              <a:rPr lang="en-US" altLang="zh-TW" sz="2000" dirty="0" smtClean="0"/>
              <a:t>cat</a:t>
            </a:r>
            <a:r>
              <a:rPr lang="en-US" altLang="zh-TW" sz="2000" dirty="0"/>
              <a:t>("# # # # Hypergeometric p(X=x) # # # ","\n")</a:t>
            </a:r>
          </a:p>
          <a:p>
            <a:pPr marL="0" indent="0">
              <a:buNone/>
            </a:pPr>
            <a:r>
              <a:rPr lang="en-US" altLang="zh-TW" sz="2000" dirty="0"/>
              <a:t>print(</a:t>
            </a:r>
            <a:r>
              <a:rPr lang="en-US" altLang="zh-TW" sz="2000" b="1" dirty="0" err="1">
                <a:solidFill>
                  <a:schemeClr val="accent2"/>
                </a:solidFill>
              </a:rPr>
              <a:t>dhyper</a:t>
            </a:r>
            <a:r>
              <a:rPr lang="en-US" altLang="zh-TW" sz="2000" dirty="0"/>
              <a:t>(x, m, r, n))</a:t>
            </a:r>
          </a:p>
          <a:p>
            <a:pPr marL="0" indent="0">
              <a:buNone/>
            </a:pPr>
            <a:r>
              <a:rPr lang="en-US" altLang="zh-TW" sz="2000" dirty="0" smtClean="0"/>
              <a:t>cat</a:t>
            </a:r>
            <a:r>
              <a:rPr lang="en-US" altLang="zh-TW" sz="2000" dirty="0"/>
              <a:t>(" ","\n")</a:t>
            </a:r>
          </a:p>
          <a:p>
            <a:pPr marL="0" indent="0">
              <a:buNone/>
            </a:pPr>
            <a:r>
              <a:rPr lang="en-US" altLang="zh-TW" sz="2000" dirty="0" smtClean="0"/>
              <a:t>cat</a:t>
            </a:r>
            <a:r>
              <a:rPr lang="en-US" altLang="zh-TW" sz="2000" dirty="0"/>
              <a:t>("# # # # Hypergeometric p(X&lt;=x) # # # ","\n")</a:t>
            </a:r>
          </a:p>
          <a:p>
            <a:pPr marL="0" indent="0">
              <a:buNone/>
            </a:pPr>
            <a:r>
              <a:rPr lang="en-US" altLang="zh-TW" sz="2000" dirty="0"/>
              <a:t>print(</a:t>
            </a:r>
            <a:r>
              <a:rPr lang="en-US" altLang="zh-TW" sz="2000" b="1" dirty="0" err="1">
                <a:solidFill>
                  <a:schemeClr val="accent2"/>
                </a:solidFill>
              </a:rPr>
              <a:t>phyper</a:t>
            </a:r>
            <a:r>
              <a:rPr lang="en-US" altLang="zh-TW" sz="2000" dirty="0"/>
              <a:t>(x, m, r, n, </a:t>
            </a:r>
            <a:r>
              <a:rPr lang="en-US" altLang="zh-TW" sz="2000" dirty="0" err="1"/>
              <a:t>lower.tail</a:t>
            </a:r>
            <a:r>
              <a:rPr lang="en-US" altLang="zh-TW" sz="2000" dirty="0"/>
              <a:t> = TRUE))</a:t>
            </a:r>
          </a:p>
          <a:p>
            <a:pPr marL="0" indent="0">
              <a:buNone/>
            </a:pPr>
            <a:r>
              <a:rPr lang="en-US" altLang="zh-TW" sz="2000" dirty="0" smtClean="0"/>
              <a:t>cat</a:t>
            </a:r>
            <a:r>
              <a:rPr lang="en-US" altLang="zh-TW" sz="2000" dirty="0"/>
              <a:t>(" ","\n")</a:t>
            </a:r>
          </a:p>
          <a:p>
            <a:pPr marL="0" indent="0">
              <a:buNone/>
            </a:pPr>
            <a:r>
              <a:rPr lang="en-US" altLang="zh-TW" sz="2000" dirty="0" smtClean="0"/>
              <a:t>cat</a:t>
            </a:r>
            <a:r>
              <a:rPr lang="en-US" altLang="zh-TW" sz="2000" dirty="0"/>
              <a:t>("# # # # Hypergeometric p(X&gt;=x) # # # ","\n")</a:t>
            </a:r>
          </a:p>
          <a:p>
            <a:pPr marL="0" indent="0">
              <a:buNone/>
            </a:pPr>
            <a:r>
              <a:rPr lang="en-US" altLang="zh-TW" sz="2000" dirty="0"/>
              <a:t>print(</a:t>
            </a:r>
            <a:r>
              <a:rPr lang="en-US" altLang="zh-TW" sz="2000" b="1" dirty="0" err="1">
                <a:solidFill>
                  <a:schemeClr val="accent2"/>
                </a:solidFill>
              </a:rPr>
              <a:t>phyper</a:t>
            </a:r>
            <a:r>
              <a:rPr lang="en-US" altLang="zh-TW" sz="2000" dirty="0"/>
              <a:t>(x, m, r, n, </a:t>
            </a:r>
            <a:r>
              <a:rPr lang="en-US" altLang="zh-TW" sz="2000" dirty="0" err="1"/>
              <a:t>lower.tail</a:t>
            </a:r>
            <a:r>
              <a:rPr lang="en-US" altLang="zh-TW" sz="2000" dirty="0"/>
              <a:t> = FALSE))</a:t>
            </a:r>
            <a:endParaRPr lang="zh-TW" altLang="en-US" sz="2000" dirty="0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E43E7-7C53-4E08-AB62-702AD6795D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" name="投影片編號版面配置區 6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BA7335-C05E-411C-9FB0-3D144E83ADDB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30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2080424" y="1597001"/>
            <a:ext cx="3108816" cy="1575732"/>
            <a:chOff x="2080424" y="1597001"/>
            <a:chExt cx="3108816" cy="1575732"/>
          </a:xfrm>
        </p:grpSpPr>
        <p:cxnSp>
          <p:nvCxnSpPr>
            <p:cNvPr id="7" name="直線單箭頭接點 6"/>
            <p:cNvCxnSpPr/>
            <p:nvPr/>
          </p:nvCxnSpPr>
          <p:spPr bwMode="auto">
            <a:xfrm flipV="1">
              <a:off x="2080424" y="2060848"/>
              <a:ext cx="1483464" cy="111188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文字方塊 9"/>
            <p:cNvSpPr txBox="1"/>
            <p:nvPr/>
          </p:nvSpPr>
          <p:spPr>
            <a:xfrm>
              <a:off x="3317032" y="1597001"/>
              <a:ext cx="187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</a:rPr>
                <a:t>= N – r </a:t>
              </a:r>
              <a:endParaRPr lang="zh-TW" alt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endParaRPr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10" y="1306269"/>
            <a:ext cx="6504756" cy="3585955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440" y="2926371"/>
            <a:ext cx="6542204" cy="361591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 bwMode="auto">
          <a:xfrm>
            <a:off x="5076056" y="5589240"/>
            <a:ext cx="864096" cy="2880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27552467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38539" y="476672"/>
            <a:ext cx="8229600" cy="216024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/>
              <a:t>End of Chapter </a:t>
            </a:r>
            <a:r>
              <a:rPr lang="en-US" altLang="zh-TW" dirty="0" smtClean="0"/>
              <a:t>7</a:t>
            </a:r>
            <a:br>
              <a:rPr lang="en-US" altLang="zh-TW" dirty="0" smtClean="0"/>
            </a:br>
            <a:r>
              <a:rPr lang="en-US" altLang="zh-TW" dirty="0" smtClean="0"/>
              <a:t>Part B</a:t>
            </a:r>
            <a:endParaRPr lang="en-US" altLang="zh-TW" dirty="0"/>
          </a:p>
        </p:txBody>
      </p:sp>
      <p:sp>
        <p:nvSpPr>
          <p:cNvPr id="29699" name="AutoShape 3"/>
          <p:cNvSpPr>
            <a:spLocks noChangeArrowheads="1"/>
          </p:cNvSpPr>
          <p:nvPr/>
        </p:nvSpPr>
        <p:spPr bwMode="auto">
          <a:xfrm>
            <a:off x="3797300" y="3238500"/>
            <a:ext cx="1557338" cy="1611313"/>
          </a:xfrm>
          <a:prstGeom prst="roundRect">
            <a:avLst>
              <a:gd name="adj" fmla="val 12065"/>
            </a:avLst>
          </a:prstGeom>
          <a:noFill/>
          <a:ln w="50800">
            <a:solidFill>
              <a:srgbClr val="66FFFF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00" name="Freeform 4"/>
          <p:cNvSpPr>
            <a:spLocks/>
          </p:cNvSpPr>
          <p:nvPr/>
        </p:nvSpPr>
        <p:spPr bwMode="auto">
          <a:xfrm>
            <a:off x="3941763" y="2324100"/>
            <a:ext cx="1681162" cy="2670175"/>
          </a:xfrm>
          <a:custGeom>
            <a:avLst/>
            <a:gdLst/>
            <a:ahLst/>
            <a:cxnLst>
              <a:cxn ang="0">
                <a:pos x="119" y="784"/>
              </a:cxn>
              <a:cxn ang="0">
                <a:pos x="0" y="1239"/>
              </a:cxn>
              <a:cxn ang="0">
                <a:pos x="409" y="1681"/>
              </a:cxn>
              <a:cxn ang="0">
                <a:pos x="1058" y="196"/>
              </a:cxn>
              <a:cxn ang="0">
                <a:pos x="1058" y="0"/>
              </a:cxn>
              <a:cxn ang="0">
                <a:pos x="334" y="1252"/>
              </a:cxn>
              <a:cxn ang="0">
                <a:pos x="119" y="784"/>
              </a:cxn>
            </a:cxnLst>
            <a:rect l="0" t="0" r="r" b="b"/>
            <a:pathLst>
              <a:path w="1059" h="1682">
                <a:moveTo>
                  <a:pt x="119" y="784"/>
                </a:moveTo>
                <a:lnTo>
                  <a:pt x="0" y="1239"/>
                </a:lnTo>
                <a:lnTo>
                  <a:pt x="409" y="1681"/>
                </a:lnTo>
                <a:lnTo>
                  <a:pt x="1058" y="196"/>
                </a:lnTo>
                <a:lnTo>
                  <a:pt x="1058" y="0"/>
                </a:lnTo>
                <a:lnTo>
                  <a:pt x="334" y="1252"/>
                </a:lnTo>
                <a:lnTo>
                  <a:pt x="119" y="784"/>
                </a:lnTo>
              </a:path>
            </a:pathLst>
          </a:custGeom>
          <a:gradFill rotWithShape="0">
            <a:gsLst>
              <a:gs pos="0">
                <a:srgbClr val="006699">
                  <a:gamma/>
                  <a:shade val="46275"/>
                  <a:invGamma/>
                </a:srgbClr>
              </a:gs>
              <a:gs pos="50000">
                <a:srgbClr val="006699"/>
              </a:gs>
              <a:gs pos="100000">
                <a:srgbClr val="006699">
                  <a:gamma/>
                  <a:shade val="46275"/>
                  <a:invGamma/>
                </a:srgbClr>
              </a:gs>
            </a:gsLst>
            <a:lin ang="5400000" scaled="1"/>
          </a:gra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/>
          <a:lstStyle/>
          <a:p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038FC80-98BC-453A-8147-50F9C501C262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 dirty="0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B6AA5C1-CD85-448A-9EC4-402491BCFEEC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31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3693516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>
            <a:spLocks noGrp="1" noChangeArrowheads="1"/>
          </p:cNvSpPr>
          <p:nvPr>
            <p:ph type="dt" sz="half" idx="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A7AD56D-CEC5-4331-8717-149C5EA2B451}" type="datetime1">
              <a:rPr kumimoji="1" lang="zh-TW" altLang="en-US"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4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93E31483-82A9-4229-971B-074B44D60FB9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32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264" y="368404"/>
            <a:ext cx="8568630" cy="2628155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sz="6000" dirty="0" smtClean="0"/>
              <a:t>Chapter 8: Continuous </a:t>
            </a:r>
            <a:r>
              <a:rPr lang="en-US" altLang="zh-TW" sz="6000" dirty="0"/>
              <a:t>Probability Distributions</a:t>
            </a:r>
          </a:p>
        </p:txBody>
      </p:sp>
      <p:sp>
        <p:nvSpPr>
          <p:cNvPr id="6" name="Freeform 49"/>
          <p:cNvSpPr>
            <a:spLocks/>
          </p:cNvSpPr>
          <p:nvPr/>
        </p:nvSpPr>
        <p:spPr bwMode="auto">
          <a:xfrm>
            <a:off x="2592129" y="3768402"/>
            <a:ext cx="4752975" cy="2520950"/>
          </a:xfrm>
          <a:custGeom>
            <a:avLst/>
            <a:gdLst/>
            <a:ahLst/>
            <a:cxnLst>
              <a:cxn ang="0">
                <a:pos x="91" y="1542"/>
              </a:cxn>
              <a:cxn ang="0">
                <a:pos x="317" y="1452"/>
              </a:cxn>
              <a:cxn ang="0">
                <a:pos x="499" y="1316"/>
              </a:cxn>
              <a:cxn ang="0">
                <a:pos x="635" y="1180"/>
              </a:cxn>
              <a:cxn ang="0">
                <a:pos x="816" y="953"/>
              </a:cxn>
              <a:cxn ang="0">
                <a:pos x="952" y="681"/>
              </a:cxn>
              <a:cxn ang="0">
                <a:pos x="1089" y="408"/>
              </a:cxn>
              <a:cxn ang="0">
                <a:pos x="1225" y="182"/>
              </a:cxn>
              <a:cxn ang="0">
                <a:pos x="1315" y="91"/>
              </a:cxn>
              <a:cxn ang="0">
                <a:pos x="1406" y="46"/>
              </a:cxn>
              <a:cxn ang="0">
                <a:pos x="1542" y="0"/>
              </a:cxn>
              <a:cxn ang="0">
                <a:pos x="1724" y="91"/>
              </a:cxn>
              <a:cxn ang="0">
                <a:pos x="1814" y="182"/>
              </a:cxn>
              <a:cxn ang="0">
                <a:pos x="1950" y="408"/>
              </a:cxn>
              <a:cxn ang="0">
                <a:pos x="2086" y="681"/>
              </a:cxn>
              <a:cxn ang="0">
                <a:pos x="2268" y="998"/>
              </a:cxn>
              <a:cxn ang="0">
                <a:pos x="2449" y="1225"/>
              </a:cxn>
              <a:cxn ang="0">
                <a:pos x="2676" y="1406"/>
              </a:cxn>
              <a:cxn ang="0">
                <a:pos x="2994" y="1588"/>
              </a:cxn>
              <a:cxn ang="0">
                <a:pos x="0" y="1588"/>
              </a:cxn>
              <a:cxn ang="0">
                <a:pos x="91" y="1542"/>
              </a:cxn>
            </a:cxnLst>
            <a:rect l="0" t="0" r="r" b="b"/>
            <a:pathLst>
              <a:path w="2994" h="1588">
                <a:moveTo>
                  <a:pt x="91" y="1542"/>
                </a:moveTo>
                <a:lnTo>
                  <a:pt x="317" y="1452"/>
                </a:lnTo>
                <a:lnTo>
                  <a:pt x="499" y="1316"/>
                </a:lnTo>
                <a:lnTo>
                  <a:pt x="635" y="1180"/>
                </a:lnTo>
                <a:lnTo>
                  <a:pt x="816" y="953"/>
                </a:lnTo>
                <a:lnTo>
                  <a:pt x="952" y="681"/>
                </a:lnTo>
                <a:lnTo>
                  <a:pt x="1089" y="408"/>
                </a:lnTo>
                <a:lnTo>
                  <a:pt x="1225" y="182"/>
                </a:lnTo>
                <a:lnTo>
                  <a:pt x="1315" y="91"/>
                </a:lnTo>
                <a:lnTo>
                  <a:pt x="1406" y="46"/>
                </a:lnTo>
                <a:lnTo>
                  <a:pt x="1542" y="0"/>
                </a:lnTo>
                <a:lnTo>
                  <a:pt x="1724" y="91"/>
                </a:lnTo>
                <a:lnTo>
                  <a:pt x="1814" y="182"/>
                </a:lnTo>
                <a:lnTo>
                  <a:pt x="1950" y="408"/>
                </a:lnTo>
                <a:lnTo>
                  <a:pt x="2086" y="681"/>
                </a:lnTo>
                <a:lnTo>
                  <a:pt x="2268" y="998"/>
                </a:lnTo>
                <a:lnTo>
                  <a:pt x="2449" y="1225"/>
                </a:lnTo>
                <a:lnTo>
                  <a:pt x="2676" y="1406"/>
                </a:lnTo>
                <a:lnTo>
                  <a:pt x="2994" y="1588"/>
                </a:lnTo>
                <a:lnTo>
                  <a:pt x="0" y="1588"/>
                </a:lnTo>
                <a:lnTo>
                  <a:pt x="91" y="1542"/>
                </a:lnTo>
                <a:close/>
              </a:path>
            </a:pathLst>
          </a:custGeom>
          <a:gradFill rotWithShape="1">
            <a:gsLst>
              <a:gs pos="0">
                <a:srgbClr val="800000"/>
              </a:gs>
              <a:gs pos="100000">
                <a:srgbClr val="800000">
                  <a:gamma/>
                  <a:shade val="46275"/>
                  <a:invGamma/>
                </a:srgbClr>
              </a:gs>
            </a:gsLst>
            <a:lin ang="5400000" scaled="1"/>
          </a:gra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1560254" y="5576564"/>
            <a:ext cx="685800" cy="6858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50000">
                <a:srgbClr val="8585D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2325429" y="5555927"/>
            <a:ext cx="685800" cy="6858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50000">
                <a:srgbClr val="8585D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2911217" y="5155877"/>
            <a:ext cx="685800" cy="6858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50000">
                <a:srgbClr val="8585D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312854" y="4662164"/>
            <a:ext cx="685800" cy="6858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50000">
                <a:srgbClr val="8585D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3465254" y="4281164"/>
            <a:ext cx="685800" cy="6858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50000">
                <a:srgbClr val="8585D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674804" y="3955727"/>
            <a:ext cx="685800" cy="6858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50000">
                <a:srgbClr val="8585D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3846254" y="3671564"/>
            <a:ext cx="685800" cy="6858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50000">
                <a:srgbClr val="8585D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3931979" y="3500114"/>
            <a:ext cx="685800" cy="6858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50000">
                <a:srgbClr val="8585D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4003417" y="3408039"/>
            <a:ext cx="685800" cy="6858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50000">
                <a:srgbClr val="8585D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4052629" y="3357239"/>
            <a:ext cx="685800" cy="6858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50000">
                <a:srgbClr val="8585D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4124067" y="3306439"/>
            <a:ext cx="685800" cy="6858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50000">
                <a:srgbClr val="8585D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4154229" y="3257227"/>
            <a:ext cx="685800" cy="6858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50000">
                <a:srgbClr val="8585D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4235192" y="3235002"/>
            <a:ext cx="685800" cy="6858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50000">
                <a:srgbClr val="8585D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4325679" y="3185789"/>
            <a:ext cx="685800" cy="6858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50000">
                <a:srgbClr val="8585D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4379654" y="3150864"/>
            <a:ext cx="685800" cy="6858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50000">
                <a:srgbClr val="8585D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4459029" y="3123877"/>
            <a:ext cx="685800" cy="6858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50000">
                <a:srgbClr val="8585D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4532054" y="3119114"/>
            <a:ext cx="685800" cy="6858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50000">
                <a:srgbClr val="8585D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4" name="Oval 24"/>
          <p:cNvSpPr>
            <a:spLocks noChangeArrowheads="1"/>
          </p:cNvSpPr>
          <p:nvPr/>
        </p:nvSpPr>
        <p:spPr bwMode="auto">
          <a:xfrm>
            <a:off x="4638417" y="3112764"/>
            <a:ext cx="685800" cy="6858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50000">
                <a:srgbClr val="8585D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 flipH="1">
            <a:off x="4760654" y="3103239"/>
            <a:ext cx="685800" cy="6858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50000">
                <a:srgbClr val="8585D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 flipH="1">
            <a:off x="4913054" y="3138164"/>
            <a:ext cx="685800" cy="6858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50000">
                <a:srgbClr val="8585D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 flipH="1">
            <a:off x="5065454" y="3214364"/>
            <a:ext cx="685800" cy="6858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50000">
                <a:srgbClr val="8585D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 flipH="1">
            <a:off x="5217854" y="3311202"/>
            <a:ext cx="685800" cy="6858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50000">
                <a:srgbClr val="8585D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 flipH="1">
            <a:off x="5370254" y="3442964"/>
            <a:ext cx="685800" cy="6858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50000">
                <a:srgbClr val="8585D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 flipH="1">
            <a:off x="5597267" y="3750939"/>
            <a:ext cx="685800" cy="6858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50000">
                <a:srgbClr val="8585D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 flipH="1">
            <a:off x="5751254" y="4128764"/>
            <a:ext cx="685800" cy="6858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50000">
                <a:srgbClr val="8585D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 flipH="1">
            <a:off x="5979854" y="4509764"/>
            <a:ext cx="685800" cy="6858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50000">
                <a:srgbClr val="8585D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 flipH="1">
            <a:off x="6284654" y="4966964"/>
            <a:ext cx="685800" cy="6858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50000">
                <a:srgbClr val="8585D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 flipH="1">
            <a:off x="6894254" y="5424164"/>
            <a:ext cx="685800" cy="6858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50000">
                <a:srgbClr val="8585D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5" name="Oval 38"/>
          <p:cNvSpPr>
            <a:spLocks noChangeArrowheads="1"/>
          </p:cNvSpPr>
          <p:nvPr/>
        </p:nvSpPr>
        <p:spPr bwMode="auto">
          <a:xfrm flipH="1">
            <a:off x="7656254" y="5576564"/>
            <a:ext cx="685800" cy="6858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50000">
                <a:srgbClr val="8585D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36" name="Group 48"/>
          <p:cNvGrpSpPr>
            <a:grpSpLocks/>
          </p:cNvGrpSpPr>
          <p:nvPr/>
        </p:nvGrpSpPr>
        <p:grpSpPr bwMode="auto">
          <a:xfrm>
            <a:off x="1179254" y="3789040"/>
            <a:ext cx="7620000" cy="2525713"/>
            <a:chOff x="720" y="1946"/>
            <a:chExt cx="4800" cy="1591"/>
          </a:xfrm>
        </p:grpSpPr>
        <p:grpSp>
          <p:nvGrpSpPr>
            <p:cNvPr id="37" name="Group 26"/>
            <p:cNvGrpSpPr>
              <a:grpSpLocks/>
            </p:cNvGrpSpPr>
            <p:nvPr/>
          </p:nvGrpSpPr>
          <p:grpSpPr bwMode="auto">
            <a:xfrm>
              <a:off x="746" y="1946"/>
              <a:ext cx="4774" cy="1574"/>
              <a:chOff x="794" y="2256"/>
              <a:chExt cx="4774" cy="1600"/>
            </a:xfrm>
          </p:grpSpPr>
          <p:sp>
            <p:nvSpPr>
              <p:cNvPr id="39" name="Freeform 27"/>
              <p:cNvSpPr>
                <a:spLocks/>
              </p:cNvSpPr>
              <p:nvPr/>
            </p:nvSpPr>
            <p:spPr bwMode="auto">
              <a:xfrm>
                <a:off x="794" y="2256"/>
                <a:ext cx="2400" cy="1600"/>
              </a:xfrm>
              <a:custGeom>
                <a:avLst/>
                <a:gdLst/>
                <a:ahLst/>
                <a:cxnLst>
                  <a:cxn ang="0">
                    <a:pos x="0" y="1584"/>
                  </a:cxn>
                  <a:cxn ang="0">
                    <a:pos x="816" y="1584"/>
                  </a:cxn>
                  <a:cxn ang="0">
                    <a:pos x="1104" y="1488"/>
                  </a:cxn>
                  <a:cxn ang="0">
                    <a:pos x="1536" y="1152"/>
                  </a:cxn>
                  <a:cxn ang="0">
                    <a:pos x="1872" y="576"/>
                  </a:cxn>
                  <a:cxn ang="0">
                    <a:pos x="2112" y="144"/>
                  </a:cxn>
                  <a:cxn ang="0">
                    <a:pos x="2400" y="0"/>
                  </a:cxn>
                </a:cxnLst>
                <a:rect l="0" t="0" r="r" b="b"/>
                <a:pathLst>
                  <a:path w="2400" h="1600">
                    <a:moveTo>
                      <a:pt x="0" y="1584"/>
                    </a:moveTo>
                    <a:cubicBezTo>
                      <a:pt x="316" y="1592"/>
                      <a:pt x="632" y="1600"/>
                      <a:pt x="816" y="1584"/>
                    </a:cubicBezTo>
                    <a:cubicBezTo>
                      <a:pt x="1000" y="1568"/>
                      <a:pt x="984" y="1560"/>
                      <a:pt x="1104" y="1488"/>
                    </a:cubicBezTo>
                    <a:cubicBezTo>
                      <a:pt x="1224" y="1416"/>
                      <a:pt x="1408" y="1304"/>
                      <a:pt x="1536" y="1152"/>
                    </a:cubicBezTo>
                    <a:cubicBezTo>
                      <a:pt x="1664" y="1000"/>
                      <a:pt x="1776" y="744"/>
                      <a:pt x="1872" y="576"/>
                    </a:cubicBezTo>
                    <a:cubicBezTo>
                      <a:pt x="1968" y="408"/>
                      <a:pt x="2024" y="240"/>
                      <a:pt x="2112" y="144"/>
                    </a:cubicBezTo>
                    <a:cubicBezTo>
                      <a:pt x="2200" y="48"/>
                      <a:pt x="2300" y="24"/>
                      <a:pt x="2400" y="0"/>
                    </a:cubicBezTo>
                  </a:path>
                </a:pathLst>
              </a:custGeom>
              <a:noFill/>
              <a:ln w="76200" cmpd="sng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000000"/>
                </a:outerShdw>
              </a:effec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0" name="Freeform 28"/>
              <p:cNvSpPr>
                <a:spLocks/>
              </p:cNvSpPr>
              <p:nvPr/>
            </p:nvSpPr>
            <p:spPr bwMode="auto">
              <a:xfrm flipH="1">
                <a:off x="3168" y="2256"/>
                <a:ext cx="2400" cy="1600"/>
              </a:xfrm>
              <a:custGeom>
                <a:avLst/>
                <a:gdLst/>
                <a:ahLst/>
                <a:cxnLst>
                  <a:cxn ang="0">
                    <a:pos x="0" y="1584"/>
                  </a:cxn>
                  <a:cxn ang="0">
                    <a:pos x="816" y="1584"/>
                  </a:cxn>
                  <a:cxn ang="0">
                    <a:pos x="1104" y="1488"/>
                  </a:cxn>
                  <a:cxn ang="0">
                    <a:pos x="1536" y="1152"/>
                  </a:cxn>
                  <a:cxn ang="0">
                    <a:pos x="1872" y="576"/>
                  </a:cxn>
                  <a:cxn ang="0">
                    <a:pos x="2112" y="144"/>
                  </a:cxn>
                  <a:cxn ang="0">
                    <a:pos x="2400" y="0"/>
                  </a:cxn>
                </a:cxnLst>
                <a:rect l="0" t="0" r="r" b="b"/>
                <a:pathLst>
                  <a:path w="2400" h="1600">
                    <a:moveTo>
                      <a:pt x="0" y="1584"/>
                    </a:moveTo>
                    <a:cubicBezTo>
                      <a:pt x="316" y="1592"/>
                      <a:pt x="632" y="1600"/>
                      <a:pt x="816" y="1584"/>
                    </a:cubicBezTo>
                    <a:cubicBezTo>
                      <a:pt x="1000" y="1568"/>
                      <a:pt x="984" y="1560"/>
                      <a:pt x="1104" y="1488"/>
                    </a:cubicBezTo>
                    <a:cubicBezTo>
                      <a:pt x="1224" y="1416"/>
                      <a:pt x="1408" y="1304"/>
                      <a:pt x="1536" y="1152"/>
                    </a:cubicBezTo>
                    <a:cubicBezTo>
                      <a:pt x="1664" y="1000"/>
                      <a:pt x="1776" y="744"/>
                      <a:pt x="1872" y="576"/>
                    </a:cubicBezTo>
                    <a:cubicBezTo>
                      <a:pt x="1968" y="408"/>
                      <a:pt x="2024" y="240"/>
                      <a:pt x="2112" y="144"/>
                    </a:cubicBezTo>
                    <a:cubicBezTo>
                      <a:pt x="2200" y="48"/>
                      <a:pt x="2300" y="24"/>
                      <a:pt x="2400" y="0"/>
                    </a:cubicBezTo>
                  </a:path>
                </a:pathLst>
              </a:custGeom>
              <a:noFill/>
              <a:ln w="76200" cmpd="sng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000000"/>
                </a:outerShdw>
              </a:effec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38" name="Line 40"/>
            <p:cNvSpPr>
              <a:spLocks noChangeShapeType="1"/>
            </p:cNvSpPr>
            <p:nvPr/>
          </p:nvSpPr>
          <p:spPr bwMode="auto">
            <a:xfrm>
              <a:off x="720" y="3534"/>
              <a:ext cx="4632" cy="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1" name="Oval 41"/>
          <p:cNvSpPr>
            <a:spLocks noChangeArrowheads="1"/>
          </p:cNvSpPr>
          <p:nvPr/>
        </p:nvSpPr>
        <p:spPr bwMode="auto">
          <a:xfrm>
            <a:off x="645854" y="5576564"/>
            <a:ext cx="685800" cy="6858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50000">
                <a:srgbClr val="8585D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2" name="Oval 42"/>
          <p:cNvSpPr>
            <a:spLocks noChangeArrowheads="1"/>
          </p:cNvSpPr>
          <p:nvPr/>
        </p:nvSpPr>
        <p:spPr bwMode="auto">
          <a:xfrm>
            <a:off x="-420946" y="5576564"/>
            <a:ext cx="685800" cy="6858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50000">
                <a:srgbClr val="8585D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" name="Oval 43"/>
          <p:cNvSpPr>
            <a:spLocks noChangeArrowheads="1"/>
          </p:cNvSpPr>
          <p:nvPr/>
        </p:nvSpPr>
        <p:spPr bwMode="auto">
          <a:xfrm flipH="1">
            <a:off x="8494454" y="5601964"/>
            <a:ext cx="685800" cy="68580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50000">
                <a:srgbClr val="8585D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9566746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"/>
                            </p:stCondLst>
                            <p:childTnLst>
                              <p:par>
                                <p:cTn id="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"/>
                            </p:stCondLst>
                            <p:childTnLst>
                              <p:par>
                                <p:cTn id="1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"/>
                            </p:stCondLst>
                            <p:childTnLst>
                              <p:par>
                                <p:cTn id="1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"/>
                            </p:stCondLst>
                            <p:childTnLst>
                              <p:par>
                                <p:cTn id="20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"/>
                            </p:stCondLst>
                            <p:childTnLst>
                              <p:par>
                                <p:cTn id="2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5"/>
                            </p:stCondLst>
                            <p:childTnLst>
                              <p:par>
                                <p:cTn id="2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75"/>
                            </p:stCondLst>
                            <p:childTnLst>
                              <p:par>
                                <p:cTn id="3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25"/>
                            </p:stCondLst>
                            <p:childTnLst>
                              <p:par>
                                <p:cTn id="3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75"/>
                            </p:stCondLst>
                            <p:childTnLst>
                              <p:par>
                                <p:cTn id="4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50"/>
                            </p:stCondLst>
                            <p:childTnLst>
                              <p:par>
                                <p:cTn id="4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25"/>
                            </p:stCondLst>
                            <p:childTnLst>
                              <p:par>
                                <p:cTn id="50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75"/>
                            </p:stCondLst>
                            <p:childTnLst>
                              <p:par>
                                <p:cTn id="5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350"/>
                            </p:stCondLst>
                            <p:childTnLst>
                              <p:par>
                                <p:cTn id="5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425"/>
                            </p:stCondLst>
                            <p:childTnLst>
                              <p:par>
                                <p:cTn id="6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75"/>
                            </p:stCondLst>
                            <p:childTnLst>
                              <p:par>
                                <p:cTn id="6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650"/>
                            </p:stCondLst>
                            <p:childTnLst>
                              <p:par>
                                <p:cTn id="7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725"/>
                            </p:stCondLst>
                            <p:childTnLst>
                              <p:par>
                                <p:cTn id="7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875"/>
                            </p:stCondLst>
                            <p:childTnLst>
                              <p:par>
                                <p:cTn id="80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950"/>
                            </p:stCondLst>
                            <p:childTnLst>
                              <p:par>
                                <p:cTn id="8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25"/>
                            </p:stCondLst>
                            <p:childTnLst>
                              <p:par>
                                <p:cTn id="8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100"/>
                            </p:stCondLst>
                            <p:childTnLst>
                              <p:par>
                                <p:cTn id="8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175"/>
                            </p:stCondLst>
                            <p:childTnLst>
                              <p:par>
                                <p:cTn id="9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250"/>
                            </p:stCondLst>
                            <p:childTnLst>
                              <p:par>
                                <p:cTn id="9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325"/>
                            </p:stCondLst>
                            <p:childTnLst>
                              <p:par>
                                <p:cTn id="9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1" grpId="0" animBg="1"/>
      <p:bldP spid="42" grpId="0" animBg="1"/>
      <p:bldP spid="4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391BA27-13AF-44FB-8337-452825208C1C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33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71379" name="Rectangle 19"/>
          <p:cNvSpPr>
            <a:spLocks noGrp="1" noChangeArrowheads="1"/>
          </p:cNvSpPr>
          <p:nvPr>
            <p:ph type="title"/>
          </p:nvPr>
        </p:nvSpPr>
        <p:spPr>
          <a:xfrm>
            <a:off x="457200" y="278160"/>
            <a:ext cx="8229600" cy="9906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Agenda</a:t>
            </a:r>
          </a:p>
        </p:txBody>
      </p:sp>
      <p:sp>
        <p:nvSpPr>
          <p:cNvPr id="271380" name="Rectangle 20"/>
          <p:cNvSpPr>
            <a:spLocks noGrp="1" noChangeArrowheads="1"/>
          </p:cNvSpPr>
          <p:nvPr>
            <p:ph type="body" idx="1"/>
          </p:nvPr>
        </p:nvSpPr>
        <p:spPr>
          <a:xfrm>
            <a:off x="755576" y="1339280"/>
            <a:ext cx="6840759" cy="4968552"/>
          </a:xfrm>
        </p:spPr>
        <p:txBody>
          <a:bodyPr/>
          <a:lstStyle/>
          <a:p>
            <a:pPr>
              <a:spcBef>
                <a:spcPts val="600"/>
              </a:spcBef>
              <a:buClr>
                <a:schemeClr val="folHlink"/>
              </a:buClr>
              <a:buFont typeface="Wingdings" pitchFamily="2" charset="2"/>
              <a:buChar char="þ"/>
            </a:pPr>
            <a:r>
              <a:rPr lang="en-US" altLang="zh-TW" sz="4800" b="1" dirty="0">
                <a:solidFill>
                  <a:schemeClr val="folHlink"/>
                </a:solidFill>
              </a:rPr>
              <a:t>Probability Density Functions</a:t>
            </a:r>
          </a:p>
          <a:p>
            <a:pPr>
              <a:spcBef>
                <a:spcPts val="600"/>
              </a:spcBef>
            </a:pPr>
            <a:r>
              <a:rPr lang="en-US" altLang="zh-TW" sz="4800" dirty="0"/>
              <a:t>Normal Distribution</a:t>
            </a:r>
          </a:p>
          <a:p>
            <a:pPr>
              <a:spcBef>
                <a:spcPts val="600"/>
              </a:spcBef>
            </a:pPr>
            <a:r>
              <a:rPr lang="en-US" altLang="zh-TW" sz="4800" dirty="0"/>
              <a:t>Exponential </a:t>
            </a:r>
            <a:r>
              <a:rPr lang="en-US" altLang="zh-TW" sz="4800" dirty="0" smtClean="0"/>
              <a:t>Distribution</a:t>
            </a:r>
          </a:p>
        </p:txBody>
      </p:sp>
      <p:pic>
        <p:nvPicPr>
          <p:cNvPr id="25" name="圖片 24" descr="bi-normal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76089" y="3797424"/>
            <a:ext cx="2831976" cy="283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4845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20988E4-29BF-4735-A720-49F3C3E04DC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34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260648"/>
            <a:ext cx="9006274" cy="1440161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Continuous Random </a:t>
            </a:r>
            <a:r>
              <a:rPr lang="en-US" altLang="zh-TW" dirty="0" smtClean="0"/>
              <a:t>Variable</a:t>
            </a:r>
            <a:endParaRPr lang="en-US" altLang="zh-TW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800" y="1700809"/>
            <a:ext cx="8858250" cy="4896543"/>
          </a:xfrm>
          <a:noFill/>
          <a:ln/>
        </p:spPr>
        <p:txBody>
          <a:bodyPr lIns="90488" tIns="44450" rIns="90488" bIns="44450"/>
          <a:lstStyle/>
          <a:p>
            <a:pPr>
              <a:buFont typeface="Wingdings" pitchFamily="2" charset="2"/>
              <a:buNone/>
            </a:pPr>
            <a:r>
              <a:rPr lang="en-US" altLang="zh-TW" sz="4000" dirty="0"/>
              <a:t>A random variable that can assume </a:t>
            </a:r>
            <a:r>
              <a:rPr lang="en-US" altLang="zh-TW" sz="4000" b="1" dirty="0">
                <a:solidFill>
                  <a:schemeClr val="folHlink"/>
                </a:solidFill>
              </a:rPr>
              <a:t>any value</a:t>
            </a:r>
            <a:r>
              <a:rPr lang="en-US" altLang="zh-TW" sz="4000" dirty="0"/>
              <a:t> contained in one or more intervals. Because the number of values contained in any interval is </a:t>
            </a:r>
            <a:r>
              <a:rPr lang="en-US" altLang="zh-TW" sz="4000" b="1" dirty="0">
                <a:solidFill>
                  <a:schemeClr val="folHlink"/>
                </a:solidFill>
              </a:rPr>
              <a:t>infinite</a:t>
            </a:r>
            <a:r>
              <a:rPr lang="en-US" altLang="zh-TW" sz="4000" dirty="0"/>
              <a:t>, the possible number of values that a continuous random variable can assume is </a:t>
            </a:r>
            <a:r>
              <a:rPr lang="en-US" altLang="zh-TW" sz="4000" dirty="0" smtClean="0"/>
              <a:t>also </a:t>
            </a:r>
            <a:r>
              <a:rPr lang="en-US" altLang="zh-TW" sz="4000" b="1" dirty="0" smtClean="0">
                <a:solidFill>
                  <a:schemeClr val="folHlink"/>
                </a:solidFill>
              </a:rPr>
              <a:t>infinite and not </a:t>
            </a:r>
            <a:r>
              <a:rPr lang="en-US" altLang="zh-TW" sz="4000" b="1" dirty="0">
                <a:solidFill>
                  <a:schemeClr val="folHlink"/>
                </a:solidFill>
              </a:rPr>
              <a:t>countable</a:t>
            </a:r>
            <a:r>
              <a:rPr lang="en-US" altLang="zh-TW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458591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499C7B2-2674-49A2-B6E3-8E3F77F56661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35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522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8371656" cy="201622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Examples of Continuous Random Variable</a:t>
            </a:r>
          </a:p>
        </p:txBody>
      </p:sp>
      <p:sp>
        <p:nvSpPr>
          <p:cNvPr id="5222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00113" y="2492896"/>
            <a:ext cx="7886700" cy="3775075"/>
          </a:xfrm>
          <a:noFill/>
          <a:ln/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altLang="zh-TW" sz="4800" dirty="0"/>
              <a:t>Life of a battery </a:t>
            </a:r>
          </a:p>
          <a:p>
            <a:pPr>
              <a:lnSpc>
                <a:spcPct val="90000"/>
              </a:lnSpc>
            </a:pPr>
            <a:r>
              <a:rPr lang="en-US" altLang="zh-TW" sz="4800" dirty="0"/>
              <a:t>Salaries of workers</a:t>
            </a:r>
          </a:p>
          <a:p>
            <a:pPr>
              <a:lnSpc>
                <a:spcPct val="90000"/>
              </a:lnSpc>
            </a:pPr>
            <a:r>
              <a:rPr lang="en-US" altLang="zh-TW" sz="4800" dirty="0"/>
              <a:t>Prices of houses</a:t>
            </a:r>
          </a:p>
          <a:p>
            <a:pPr>
              <a:lnSpc>
                <a:spcPct val="90000"/>
              </a:lnSpc>
            </a:pPr>
            <a:r>
              <a:rPr lang="en-US" altLang="zh-TW" sz="4800" dirty="0"/>
              <a:t>Learning time of a worker</a:t>
            </a:r>
          </a:p>
        </p:txBody>
      </p:sp>
    </p:spTree>
    <p:extLst>
      <p:ext uri="{BB962C8B-B14F-4D97-AF65-F5344CB8AC3E}">
        <p14:creationId xmlns:p14="http://schemas.microsoft.com/office/powerpoint/2010/main" val="203209478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FB67592-5704-4AAD-BC65-EE99F47702BD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36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60648"/>
            <a:ext cx="8531225" cy="129614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911225" algn="l"/>
              </a:tabLst>
              <a:defRPr/>
            </a:pPr>
            <a:r>
              <a:rPr lang="en-US" altLang="zh-TW" dirty="0" smtClean="0">
                <a:ea typeface="新細明體" charset="-120"/>
              </a:rPr>
              <a:t>Point Probabilities are Zero</a:t>
            </a:r>
            <a:endParaRPr lang="en-US" altLang="zh-TW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584" y="1628800"/>
            <a:ext cx="7704138" cy="3095625"/>
          </a:xfrm>
        </p:spPr>
        <p:txBody>
          <a:bodyPr/>
          <a:lstStyle/>
          <a:p>
            <a:pPr>
              <a:buNone/>
            </a:pPr>
            <a:r>
              <a:rPr lang="en-US" altLang="zh-TW" sz="4800" dirty="0"/>
              <a:t>The probability that a </a:t>
            </a:r>
            <a:r>
              <a:rPr lang="en-US" altLang="zh-TW" sz="4800" b="1" dirty="0">
                <a:solidFill>
                  <a:schemeClr val="accent2"/>
                </a:solidFill>
              </a:rPr>
              <a:t>continuous variable </a:t>
            </a:r>
            <a:r>
              <a:rPr lang="en-US" altLang="zh-TW" sz="4800" b="1" i="1" dirty="0">
                <a:solidFill>
                  <a:schemeClr val="folHlink"/>
                </a:solidFill>
                <a:latin typeface="Times New Roman" pitchFamily="18" charset="0"/>
              </a:rPr>
              <a:t>X</a:t>
            </a:r>
            <a:r>
              <a:rPr lang="en-US" altLang="zh-TW" sz="4800" dirty="0">
                <a:solidFill>
                  <a:schemeClr val="folHlink"/>
                </a:solidFill>
                <a:latin typeface="Times New Roman" pitchFamily="18" charset="0"/>
              </a:rPr>
              <a:t> </a:t>
            </a:r>
            <a:r>
              <a:rPr lang="en-US" altLang="zh-TW" sz="4800" dirty="0"/>
              <a:t>will assume any particular value is </a:t>
            </a:r>
            <a:r>
              <a:rPr lang="en-US" altLang="zh-TW" sz="4800" b="1" dirty="0">
                <a:solidFill>
                  <a:schemeClr val="folHlink"/>
                </a:solidFill>
              </a:rPr>
              <a:t>zero</a:t>
            </a:r>
            <a:r>
              <a:rPr lang="en-US" altLang="zh-TW" sz="4800" dirty="0"/>
              <a:t>. </a:t>
            </a:r>
          </a:p>
        </p:txBody>
      </p:sp>
      <p:sp>
        <p:nvSpPr>
          <p:cNvPr id="3117" name="Text Box 45"/>
          <p:cNvSpPr txBox="1">
            <a:spLocks noChangeArrowheads="1"/>
          </p:cNvSpPr>
          <p:nvPr/>
        </p:nvSpPr>
        <p:spPr bwMode="auto">
          <a:xfrm>
            <a:off x="1259632" y="4941168"/>
            <a:ext cx="6913563" cy="8239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4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</a:t>
            </a:r>
            <a:r>
              <a:rPr lang="en-US" altLang="zh-TW" sz="4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altLang="zh-TW" sz="4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</a:t>
            </a:r>
            <a:r>
              <a:rPr lang="en-US" altLang="zh-TW" sz="4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= </a:t>
            </a:r>
            <a:r>
              <a:rPr lang="en-US" altLang="zh-TW" sz="4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</a:t>
            </a:r>
            <a:r>
              <a:rPr lang="en-US" altLang="zh-TW" sz="4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= </a:t>
            </a:r>
            <a:r>
              <a:rPr lang="en-US" altLang="zh-TW" sz="4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0</a:t>
            </a:r>
            <a:r>
              <a:rPr lang="en-US" altLang="zh-TW" sz="4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r>
              <a:rPr lang="en-US" altLang="zh-TW" sz="48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</a:t>
            </a:r>
            <a:r>
              <a:rPr lang="en-US" altLang="zh-TW" sz="4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Why?</a:t>
            </a:r>
          </a:p>
        </p:txBody>
      </p:sp>
    </p:spTree>
    <p:extLst>
      <p:ext uri="{BB962C8B-B14F-4D97-AF65-F5344CB8AC3E}">
        <p14:creationId xmlns:p14="http://schemas.microsoft.com/office/powerpoint/2010/main" val="365766944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39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F0053B7-3AED-4A92-A9BE-D1A1DC5384D7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37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46085" name="Line 1029"/>
          <p:cNvSpPr>
            <a:spLocks noChangeShapeType="1"/>
          </p:cNvSpPr>
          <p:nvPr/>
        </p:nvSpPr>
        <p:spPr bwMode="auto">
          <a:xfrm>
            <a:off x="2606675" y="6156325"/>
            <a:ext cx="411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6086" name="Rectangle 1030"/>
          <p:cNvSpPr>
            <a:spLocks noChangeArrowheads="1"/>
          </p:cNvSpPr>
          <p:nvPr/>
        </p:nvSpPr>
        <p:spPr bwMode="auto">
          <a:xfrm>
            <a:off x="4435475" y="6080125"/>
            <a:ext cx="152400" cy="1524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46087" name="Group 1031"/>
          <p:cNvGrpSpPr>
            <a:grpSpLocks/>
          </p:cNvGrpSpPr>
          <p:nvPr/>
        </p:nvGrpSpPr>
        <p:grpSpPr bwMode="auto">
          <a:xfrm>
            <a:off x="3754438" y="6080125"/>
            <a:ext cx="1503362" cy="152400"/>
            <a:chOff x="2211" y="3744"/>
            <a:chExt cx="947" cy="96"/>
          </a:xfrm>
        </p:grpSpPr>
        <p:sp>
          <p:nvSpPr>
            <p:cNvPr id="46088" name="Rectangle 1032"/>
            <p:cNvSpPr>
              <a:spLocks noChangeArrowheads="1"/>
            </p:cNvSpPr>
            <p:nvPr/>
          </p:nvSpPr>
          <p:spPr bwMode="auto">
            <a:xfrm>
              <a:off x="2211" y="3744"/>
              <a:ext cx="96" cy="96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089" name="Rectangle 1033"/>
            <p:cNvSpPr>
              <a:spLocks noChangeArrowheads="1"/>
            </p:cNvSpPr>
            <p:nvPr/>
          </p:nvSpPr>
          <p:spPr bwMode="auto">
            <a:xfrm>
              <a:off x="3062" y="3744"/>
              <a:ext cx="96" cy="96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46090" name="Group 1034"/>
          <p:cNvGrpSpPr>
            <a:grpSpLocks/>
          </p:cNvGrpSpPr>
          <p:nvPr/>
        </p:nvGrpSpPr>
        <p:grpSpPr bwMode="auto">
          <a:xfrm>
            <a:off x="2530475" y="6080125"/>
            <a:ext cx="3962400" cy="152400"/>
            <a:chOff x="1440" y="3744"/>
            <a:chExt cx="2496" cy="96"/>
          </a:xfrm>
        </p:grpSpPr>
        <p:sp>
          <p:nvSpPr>
            <p:cNvPr id="46091" name="Rectangle 1035"/>
            <p:cNvSpPr>
              <a:spLocks noChangeArrowheads="1"/>
            </p:cNvSpPr>
            <p:nvPr/>
          </p:nvSpPr>
          <p:spPr bwMode="auto">
            <a:xfrm>
              <a:off x="1440" y="3744"/>
              <a:ext cx="96" cy="96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092" name="Rectangle 1036"/>
            <p:cNvSpPr>
              <a:spLocks noChangeArrowheads="1"/>
            </p:cNvSpPr>
            <p:nvPr/>
          </p:nvSpPr>
          <p:spPr bwMode="auto">
            <a:xfrm>
              <a:off x="3840" y="3744"/>
              <a:ext cx="96" cy="96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46093" name="Group 1037"/>
          <p:cNvGrpSpPr>
            <a:grpSpLocks/>
          </p:cNvGrpSpPr>
          <p:nvPr/>
        </p:nvGrpSpPr>
        <p:grpSpPr bwMode="auto">
          <a:xfrm>
            <a:off x="2392363" y="6094413"/>
            <a:ext cx="4238625" cy="641350"/>
            <a:chOff x="1353" y="3753"/>
            <a:chExt cx="2670" cy="404"/>
          </a:xfrm>
        </p:grpSpPr>
        <p:sp>
          <p:nvSpPr>
            <p:cNvPr id="46094" name="Text Box 1038"/>
            <p:cNvSpPr txBox="1">
              <a:spLocks noChangeArrowheads="1"/>
            </p:cNvSpPr>
            <p:nvPr/>
          </p:nvSpPr>
          <p:spPr bwMode="auto">
            <a:xfrm>
              <a:off x="1353" y="3753"/>
              <a:ext cx="273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0" lang="zh-TW" altLang="en-US" sz="36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</a:t>
              </a:r>
            </a:p>
          </p:txBody>
        </p:sp>
        <p:sp>
          <p:nvSpPr>
            <p:cNvPr id="46095" name="Text Box 1039"/>
            <p:cNvSpPr txBox="1">
              <a:spLocks noChangeArrowheads="1"/>
            </p:cNvSpPr>
            <p:nvPr/>
          </p:nvSpPr>
          <p:spPr bwMode="auto">
            <a:xfrm>
              <a:off x="3750" y="3753"/>
              <a:ext cx="273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0" lang="zh-TW" altLang="en-US" sz="36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</a:t>
              </a:r>
            </a:p>
          </p:txBody>
        </p:sp>
      </p:grpSp>
      <p:sp>
        <p:nvSpPr>
          <p:cNvPr id="46096" name="Text Box 1040"/>
          <p:cNvSpPr txBox="1">
            <a:spLocks noChangeArrowheads="1"/>
          </p:cNvSpPr>
          <p:nvPr/>
        </p:nvSpPr>
        <p:spPr bwMode="auto">
          <a:xfrm>
            <a:off x="4151313" y="6154738"/>
            <a:ext cx="7080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zh-TW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1/2</a:t>
            </a:r>
          </a:p>
        </p:txBody>
      </p:sp>
      <p:grpSp>
        <p:nvGrpSpPr>
          <p:cNvPr id="46097" name="Group 1041"/>
          <p:cNvGrpSpPr>
            <a:grpSpLocks/>
          </p:cNvGrpSpPr>
          <p:nvPr/>
        </p:nvGrpSpPr>
        <p:grpSpPr bwMode="auto">
          <a:xfrm>
            <a:off x="3479800" y="6154738"/>
            <a:ext cx="2063750" cy="534987"/>
            <a:chOff x="2038" y="3791"/>
            <a:chExt cx="1300" cy="337"/>
          </a:xfrm>
        </p:grpSpPr>
        <p:sp>
          <p:nvSpPr>
            <p:cNvPr id="46098" name="Text Box 1042"/>
            <p:cNvSpPr txBox="1">
              <a:spLocks noChangeArrowheads="1"/>
            </p:cNvSpPr>
            <p:nvPr/>
          </p:nvSpPr>
          <p:spPr bwMode="auto">
            <a:xfrm>
              <a:off x="2038" y="3791"/>
              <a:ext cx="44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0" lang="zh-TW" altLang="en-US" sz="28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1/3</a:t>
              </a:r>
            </a:p>
          </p:txBody>
        </p:sp>
        <p:sp>
          <p:nvSpPr>
            <p:cNvPr id="46099" name="Text Box 1043"/>
            <p:cNvSpPr txBox="1">
              <a:spLocks noChangeArrowheads="1"/>
            </p:cNvSpPr>
            <p:nvPr/>
          </p:nvSpPr>
          <p:spPr bwMode="auto">
            <a:xfrm>
              <a:off x="2892" y="3801"/>
              <a:ext cx="44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0" lang="zh-TW" altLang="en-US" sz="28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2/3</a:t>
              </a:r>
            </a:p>
          </p:txBody>
        </p:sp>
      </p:grpSp>
      <p:sp>
        <p:nvSpPr>
          <p:cNvPr id="46101" name="Text Box 1045"/>
          <p:cNvSpPr txBox="1">
            <a:spLocks noChangeArrowheads="1"/>
          </p:cNvSpPr>
          <p:nvPr/>
        </p:nvSpPr>
        <p:spPr bwMode="auto">
          <a:xfrm>
            <a:off x="2362200" y="5364163"/>
            <a:ext cx="53927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kumimoji="0" lang="zh-TW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1/3     +    1/3     +     1/3    = 1</a:t>
            </a:r>
          </a:p>
        </p:txBody>
      </p:sp>
      <p:sp>
        <p:nvSpPr>
          <p:cNvPr id="46102" name="Text Box 1046"/>
          <p:cNvSpPr txBox="1">
            <a:spLocks noChangeArrowheads="1"/>
          </p:cNvSpPr>
          <p:nvPr/>
        </p:nvSpPr>
        <p:spPr bwMode="auto">
          <a:xfrm>
            <a:off x="2124075" y="5029200"/>
            <a:ext cx="58324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/>
            <a:r>
              <a:rPr kumimoji="0" lang="zh-TW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1/4   +  1/4  +   1/4   +  1/4   = 1</a:t>
            </a:r>
          </a:p>
        </p:txBody>
      </p:sp>
      <p:sp>
        <p:nvSpPr>
          <p:cNvPr id="46105" name="Text Box 1049"/>
          <p:cNvSpPr txBox="1">
            <a:spLocks noChangeArrowheads="1"/>
          </p:cNvSpPr>
          <p:nvPr/>
        </p:nvSpPr>
        <p:spPr bwMode="auto">
          <a:xfrm>
            <a:off x="1763713" y="4365625"/>
            <a:ext cx="60325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The probability of each value</a:t>
            </a:r>
          </a:p>
        </p:txBody>
      </p:sp>
      <p:grpSp>
        <p:nvGrpSpPr>
          <p:cNvPr id="46123" name="Group 1067"/>
          <p:cNvGrpSpPr>
            <a:grpSpLocks/>
          </p:cNvGrpSpPr>
          <p:nvPr/>
        </p:nvGrpSpPr>
        <p:grpSpPr bwMode="auto">
          <a:xfrm>
            <a:off x="2362200" y="5165725"/>
            <a:ext cx="5387975" cy="992188"/>
            <a:chOff x="1488" y="3254"/>
            <a:chExt cx="3394" cy="625"/>
          </a:xfrm>
        </p:grpSpPr>
        <p:sp>
          <p:nvSpPr>
            <p:cNvPr id="46100" name="Text Box 1044"/>
            <p:cNvSpPr txBox="1">
              <a:spLocks noChangeArrowheads="1"/>
            </p:cNvSpPr>
            <p:nvPr/>
          </p:nvSpPr>
          <p:spPr bwMode="auto">
            <a:xfrm>
              <a:off x="1488" y="3552"/>
              <a:ext cx="339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kumimoji="0" lang="zh-TW" altLang="en-US" sz="28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1/2               +           1/2    = 1</a:t>
              </a:r>
            </a:p>
          </p:txBody>
        </p:sp>
        <p:grpSp>
          <p:nvGrpSpPr>
            <p:cNvPr id="46106" name="Group 1050"/>
            <p:cNvGrpSpPr>
              <a:grpSpLocks/>
            </p:cNvGrpSpPr>
            <p:nvPr/>
          </p:nvGrpSpPr>
          <p:grpSpPr bwMode="auto">
            <a:xfrm>
              <a:off x="1786" y="3254"/>
              <a:ext cx="2112" cy="432"/>
              <a:chOff x="1632" y="3168"/>
              <a:chExt cx="2112" cy="432"/>
            </a:xfrm>
          </p:grpSpPr>
          <p:sp>
            <p:nvSpPr>
              <p:cNvPr id="46107" name="Line 1051"/>
              <p:cNvSpPr>
                <a:spLocks noChangeShapeType="1"/>
              </p:cNvSpPr>
              <p:nvPr/>
            </p:nvSpPr>
            <p:spPr bwMode="auto">
              <a:xfrm flipH="1">
                <a:off x="1632" y="3168"/>
                <a:ext cx="432" cy="4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outerShdw dist="35921" dir="2700000" algn="ctr" rotWithShape="0">
                  <a:srgbClr val="000000"/>
                </a:outerShdw>
              </a:effec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6108" name="Line 1052"/>
              <p:cNvSpPr>
                <a:spLocks noChangeShapeType="1"/>
              </p:cNvSpPr>
              <p:nvPr/>
            </p:nvSpPr>
            <p:spPr bwMode="auto">
              <a:xfrm>
                <a:off x="3312" y="3168"/>
                <a:ext cx="432" cy="4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outerShdw dist="35921" dir="2700000" algn="ctr" rotWithShape="0">
                  <a:srgbClr val="000000"/>
                </a:outerShdw>
              </a:effec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</p:grpSp>
      <p:grpSp>
        <p:nvGrpSpPr>
          <p:cNvPr id="46109" name="Group 1053"/>
          <p:cNvGrpSpPr>
            <a:grpSpLocks/>
          </p:cNvGrpSpPr>
          <p:nvPr/>
        </p:nvGrpSpPr>
        <p:grpSpPr bwMode="auto">
          <a:xfrm>
            <a:off x="2819400" y="5181600"/>
            <a:ext cx="3352800" cy="457200"/>
            <a:chOff x="1632" y="3168"/>
            <a:chExt cx="2112" cy="288"/>
          </a:xfrm>
        </p:grpSpPr>
        <p:sp>
          <p:nvSpPr>
            <p:cNvPr id="46110" name="Line 1054"/>
            <p:cNvSpPr>
              <a:spLocks noChangeShapeType="1"/>
            </p:cNvSpPr>
            <p:nvPr/>
          </p:nvSpPr>
          <p:spPr bwMode="auto">
            <a:xfrm flipH="1">
              <a:off x="1632" y="3168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111" name="Line 1055"/>
            <p:cNvSpPr>
              <a:spLocks noChangeShapeType="1"/>
            </p:cNvSpPr>
            <p:nvPr/>
          </p:nvSpPr>
          <p:spPr bwMode="auto">
            <a:xfrm>
              <a:off x="2688" y="3168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112" name="Line 1056"/>
            <p:cNvSpPr>
              <a:spLocks noChangeShapeType="1"/>
            </p:cNvSpPr>
            <p:nvPr/>
          </p:nvSpPr>
          <p:spPr bwMode="auto">
            <a:xfrm>
              <a:off x="3408" y="3168"/>
              <a:ext cx="33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46113" name="Group 1057"/>
          <p:cNvGrpSpPr>
            <a:grpSpLocks/>
          </p:cNvGrpSpPr>
          <p:nvPr/>
        </p:nvGrpSpPr>
        <p:grpSpPr bwMode="auto">
          <a:xfrm>
            <a:off x="2759075" y="4941888"/>
            <a:ext cx="3429000" cy="207962"/>
            <a:chOff x="1584" y="3120"/>
            <a:chExt cx="2160" cy="131"/>
          </a:xfrm>
        </p:grpSpPr>
        <p:sp>
          <p:nvSpPr>
            <p:cNvPr id="46114" name="Line 1058"/>
            <p:cNvSpPr>
              <a:spLocks noChangeShapeType="1"/>
            </p:cNvSpPr>
            <p:nvPr/>
          </p:nvSpPr>
          <p:spPr bwMode="auto">
            <a:xfrm flipH="1">
              <a:off x="1584" y="3120"/>
              <a:ext cx="19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115" name="Line 1059"/>
            <p:cNvSpPr>
              <a:spLocks noChangeShapeType="1"/>
            </p:cNvSpPr>
            <p:nvPr/>
          </p:nvSpPr>
          <p:spPr bwMode="auto">
            <a:xfrm>
              <a:off x="3504" y="3120"/>
              <a:ext cx="24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116" name="Line 1060"/>
            <p:cNvSpPr>
              <a:spLocks noChangeShapeType="1"/>
            </p:cNvSpPr>
            <p:nvPr/>
          </p:nvSpPr>
          <p:spPr bwMode="auto">
            <a:xfrm flipH="1">
              <a:off x="2352" y="3168"/>
              <a:ext cx="195" cy="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117" name="Line 1061"/>
            <p:cNvSpPr>
              <a:spLocks noChangeShapeType="1"/>
            </p:cNvSpPr>
            <p:nvPr/>
          </p:nvSpPr>
          <p:spPr bwMode="auto">
            <a:xfrm>
              <a:off x="2784" y="3168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6120" name="Rectangle 1064"/>
          <p:cNvSpPr>
            <a:spLocks noGrp="1" noChangeArrowheads="1"/>
          </p:cNvSpPr>
          <p:nvPr>
            <p:ph type="title"/>
          </p:nvPr>
        </p:nvSpPr>
        <p:spPr>
          <a:xfrm>
            <a:off x="539750" y="260648"/>
            <a:ext cx="8064500" cy="93610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Why </a:t>
            </a:r>
            <a:r>
              <a:rPr lang="en-US" altLang="zh-TW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dirty="0"/>
              <a:t>(</a:t>
            </a:r>
            <a:r>
              <a:rPr lang="en-US" altLang="zh-TW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dirty="0"/>
              <a:t> = </a:t>
            </a:r>
            <a:r>
              <a:rPr lang="en-US" altLang="zh-TW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dirty="0"/>
              <a:t>) = 0 ?</a:t>
            </a:r>
          </a:p>
        </p:txBody>
      </p:sp>
      <p:sp>
        <p:nvSpPr>
          <p:cNvPr id="46121" name="Text Box 1065"/>
          <p:cNvSpPr txBox="1">
            <a:spLocks noChangeArrowheads="1"/>
          </p:cNvSpPr>
          <p:nvPr/>
        </p:nvSpPr>
        <p:spPr bwMode="auto">
          <a:xfrm>
            <a:off x="395536" y="1340768"/>
            <a:ext cx="8532440" cy="2800767"/>
          </a:xfrm>
          <a:prstGeom prst="rect">
            <a:avLst/>
          </a:prstGeom>
          <a:solidFill>
            <a:srgbClr val="1A0F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kumimoji="0" lang="en-US" altLang="zh-TW" sz="4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As the number of values increases, the probability of each value decreases because the sum of all the probabilities remains 1. </a:t>
            </a:r>
            <a:endParaRPr lang="en-US" altLang="zh-TW" sz="4400" dirty="0"/>
          </a:p>
        </p:txBody>
      </p:sp>
      <p:sp>
        <p:nvSpPr>
          <p:cNvPr id="46122" name="Text Box 1066"/>
          <p:cNvSpPr txBox="1">
            <a:spLocks noChangeArrowheads="1"/>
          </p:cNvSpPr>
          <p:nvPr/>
        </p:nvSpPr>
        <p:spPr bwMode="auto">
          <a:xfrm>
            <a:off x="395536" y="1335494"/>
            <a:ext cx="8561932" cy="280076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kumimoji="0" lang="en-US" altLang="zh-TW" sz="4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When the number of values approaches infinity (because </a:t>
            </a:r>
            <a:r>
              <a:rPr kumimoji="0" lang="en-US" altLang="zh-TW" sz="4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</a:t>
            </a:r>
            <a:r>
              <a:rPr kumimoji="0" lang="en-US" altLang="zh-TW" sz="4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is continuous) the probability of each value approaches 0.</a:t>
            </a:r>
            <a:endParaRPr lang="en-US" altLang="zh-TW" sz="4400" dirty="0"/>
          </a:p>
        </p:txBody>
      </p:sp>
    </p:spTree>
    <p:extLst>
      <p:ext uri="{BB962C8B-B14F-4D97-AF65-F5344CB8AC3E}">
        <p14:creationId xmlns:p14="http://schemas.microsoft.com/office/powerpoint/2010/main" val="1767643286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61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610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6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6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6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6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6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6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6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5" grpId="0" animBg="1"/>
      <p:bldP spid="46086" grpId="0" animBg="1"/>
      <p:bldP spid="46096" grpId="0" autoUpdateAnimBg="0"/>
      <p:bldP spid="46101" grpId="0" autoUpdateAnimBg="0"/>
      <p:bldP spid="46102" grpId="0" autoUpdateAnimBg="0"/>
      <p:bldP spid="46105" grpId="0" autoUpdateAnimBg="0"/>
      <p:bldP spid="461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77812"/>
            <a:ext cx="8507288" cy="1206971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911225" algn="l"/>
              </a:tabLst>
              <a:defRPr/>
            </a:pPr>
            <a:r>
              <a:rPr lang="en-US" altLang="zh-TW" dirty="0" smtClean="0">
                <a:ea typeface="新細明體" charset="-120"/>
              </a:rPr>
              <a:t>Point Probabilities are Zero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556792"/>
            <a:ext cx="8784976" cy="4574133"/>
          </a:xfrm>
        </p:spPr>
        <p:txBody>
          <a:bodyPr/>
          <a:lstStyle/>
          <a:p>
            <a:r>
              <a:rPr lang="en-US" altLang="zh-TW" sz="4000" dirty="0" smtClean="0"/>
              <a:t>Because there is an infinite number of values, the probability of each individual value is virtually </a:t>
            </a:r>
            <a:r>
              <a:rPr lang="en-US" altLang="zh-TW" sz="4000" b="1" dirty="0" smtClean="0">
                <a:solidFill>
                  <a:schemeClr val="accent2"/>
                </a:solidFill>
              </a:rPr>
              <a:t>0</a:t>
            </a:r>
            <a:r>
              <a:rPr lang="en-US" altLang="zh-TW" sz="4000" dirty="0" smtClean="0"/>
              <a:t>.</a:t>
            </a:r>
          </a:p>
          <a:p>
            <a:r>
              <a:rPr lang="en-US" altLang="zh-TW" sz="4000" dirty="0" smtClean="0"/>
              <a:t>Thus, we can determine the probability of a </a:t>
            </a:r>
            <a:r>
              <a:rPr lang="en-US" altLang="zh-TW" sz="4000" b="1" dirty="0" smtClean="0">
                <a:solidFill>
                  <a:schemeClr val="accent2"/>
                </a:solidFill>
              </a:rPr>
              <a:t>range of values </a:t>
            </a:r>
            <a:r>
              <a:rPr lang="en-US" altLang="zh-TW" sz="4000" dirty="0" smtClean="0"/>
              <a:t>only. It is meaningful to talk about 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4000" dirty="0" smtClean="0"/>
              <a:t>(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4000" dirty="0" smtClean="0"/>
              <a:t> ≤ 5) but not 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4000" dirty="0" smtClean="0"/>
              <a:t>(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4000" dirty="0" smtClean="0"/>
              <a:t> = 5).</a:t>
            </a:r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FB67592-5704-4AAD-BC65-EE99F47702BD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38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61540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31158"/>
            <a:ext cx="8229600" cy="918939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911225" algn="l"/>
              </a:tabLst>
              <a:defRPr/>
            </a:pPr>
            <a:r>
              <a:rPr lang="en-US" altLang="zh-TW" dirty="0" smtClean="0">
                <a:ea typeface="新細明體" charset="-120"/>
              </a:rPr>
              <a:t>Discrete vs. Continuous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980728"/>
            <a:ext cx="8496944" cy="561662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sz="4000" dirty="0" smtClean="0"/>
              <a:t>With a </a:t>
            </a:r>
            <a:r>
              <a:rPr lang="en-US" altLang="zh-TW" sz="4000" b="1" dirty="0" smtClean="0">
                <a:solidFill>
                  <a:schemeClr val="accent2"/>
                </a:solidFill>
              </a:rPr>
              <a:t>discrete</a:t>
            </a:r>
            <a:r>
              <a:rPr lang="en-US" altLang="zh-TW" sz="4000" dirty="0" smtClean="0"/>
              <a:t> random variable, like tossing a die, it is meaningful to talk about 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4000" dirty="0" smtClean="0"/>
              <a:t>(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4000" dirty="0" smtClean="0"/>
              <a:t> = 5).</a:t>
            </a:r>
          </a:p>
          <a:p>
            <a:pPr>
              <a:spcBef>
                <a:spcPts val="600"/>
              </a:spcBef>
            </a:pPr>
            <a:r>
              <a:rPr lang="en-US" altLang="zh-TW" sz="4000" dirty="0" smtClean="0"/>
              <a:t>In a </a:t>
            </a:r>
            <a:r>
              <a:rPr lang="en-US" altLang="zh-TW" sz="4000" b="1" dirty="0" smtClean="0">
                <a:solidFill>
                  <a:schemeClr val="accent2"/>
                </a:solidFill>
              </a:rPr>
              <a:t>continuous</a:t>
            </a:r>
            <a:r>
              <a:rPr lang="en-US" altLang="zh-TW" sz="4000" dirty="0" smtClean="0"/>
              <a:t> setting (e.g. with time as a random variable), the probability the random variable of interest, say task length, takes exactly 5 minutes is infinitesimally small, hence 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4000" dirty="0" smtClean="0"/>
              <a:t>(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4000" dirty="0" smtClean="0"/>
              <a:t> = 5) = 0.</a:t>
            </a:r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FB67592-5704-4AAD-BC65-EE99F47702BD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39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569816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648"/>
            <a:ext cx="8318500" cy="1820565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Geometric Random Variables</a:t>
            </a:r>
            <a:endParaRPr lang="zh-TW" altLang="en-US" dirty="0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50" y="2420938"/>
            <a:ext cx="7791450" cy="3744912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4800" dirty="0"/>
              <a:t>Number of failures, </a:t>
            </a:r>
            <a:r>
              <a:rPr lang="en-US" altLang="zh-TW" sz="4800" b="1" i="1" dirty="0">
                <a:solidFill>
                  <a:schemeClr val="folHlink"/>
                </a:solidFill>
                <a:latin typeface="Times New Roman" pitchFamily="18" charset="0"/>
              </a:rPr>
              <a:t>X</a:t>
            </a:r>
            <a:r>
              <a:rPr lang="en-US" altLang="zh-TW" sz="4800" dirty="0"/>
              <a:t>, </a:t>
            </a:r>
            <a:r>
              <a:rPr lang="en-US" altLang="zh-TW" sz="4800" dirty="0" smtClean="0"/>
              <a:t>in </a:t>
            </a:r>
            <a:r>
              <a:rPr lang="en-US" altLang="zh-TW" sz="4800" dirty="0"/>
              <a:t>the </a:t>
            </a:r>
            <a:r>
              <a:rPr lang="en-US" altLang="zh-TW" sz="4800" b="1" dirty="0">
                <a:solidFill>
                  <a:schemeClr val="accent2"/>
                </a:solidFill>
                <a:hlinkClick r:id="rId2" action="ppaction://hlinksldjump"/>
              </a:rPr>
              <a:t>Geometric Experiment</a:t>
            </a:r>
            <a:r>
              <a:rPr lang="en-US" altLang="zh-TW" sz="4800" b="1" dirty="0">
                <a:solidFill>
                  <a:schemeClr val="accent2"/>
                </a:solidFill>
              </a:rPr>
              <a:t> </a:t>
            </a:r>
            <a:r>
              <a:rPr lang="en-US" altLang="zh-TW" sz="4800" dirty="0"/>
              <a:t>or </a:t>
            </a:r>
            <a:r>
              <a:rPr lang="en-US" altLang="zh-TW" sz="4800" b="1" dirty="0">
                <a:solidFill>
                  <a:schemeClr val="accent2"/>
                </a:solidFill>
              </a:rPr>
              <a:t>number of failures</a:t>
            </a:r>
            <a:r>
              <a:rPr lang="en-US" altLang="zh-TW" sz="4800" dirty="0"/>
              <a:t> before the first success.</a:t>
            </a:r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E43E7-7C53-4E08-AB62-702AD6795D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A11D845-637C-4B43-A8CD-5E23F547DA22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4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77812"/>
            <a:ext cx="8280920" cy="171102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911225" algn="l"/>
              </a:tabLst>
              <a:defRPr/>
            </a:pPr>
            <a:r>
              <a:rPr lang="en-US" altLang="zh-TW" dirty="0" smtClean="0">
                <a:ea typeface="新細明體" charset="-120"/>
              </a:rPr>
              <a:t>Probability Density Function   1/2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2132856"/>
            <a:ext cx="8424936" cy="2160240"/>
          </a:xfrm>
        </p:spPr>
        <p:txBody>
          <a:bodyPr/>
          <a:lstStyle/>
          <a:p>
            <a:r>
              <a:rPr lang="en-US" altLang="zh-TW" dirty="0" smtClean="0"/>
              <a:t>A function </a:t>
            </a:r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TW" dirty="0" smtClean="0"/>
              <a:t>(</a:t>
            </a:r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dirty="0" smtClean="0"/>
              <a:t>) is called a probability </a:t>
            </a:r>
            <a:r>
              <a:rPr lang="en-US" altLang="zh-TW" b="1" dirty="0" smtClean="0">
                <a:solidFill>
                  <a:schemeClr val="accent2"/>
                </a:solidFill>
              </a:rPr>
              <a:t>density</a:t>
            </a:r>
            <a:r>
              <a:rPr lang="en-US" altLang="zh-TW" dirty="0" smtClean="0"/>
              <a:t> function (over the range </a:t>
            </a:r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TW" dirty="0" smtClean="0"/>
              <a:t> ≤ </a:t>
            </a:r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dirty="0" smtClean="0"/>
              <a:t> ≤ </a:t>
            </a:r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TW" dirty="0" smtClean="0"/>
              <a:t>)</a:t>
            </a:r>
          </a:p>
        </p:txBody>
      </p:sp>
      <p:sp>
        <p:nvSpPr>
          <p:cNvPr id="8197" name="Line 4"/>
          <p:cNvSpPr>
            <a:spLocks noChangeShapeType="1"/>
          </p:cNvSpPr>
          <p:nvPr/>
        </p:nvSpPr>
        <p:spPr bwMode="auto">
          <a:xfrm>
            <a:off x="1905000" y="4628728"/>
            <a:ext cx="0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198" name="Line 5"/>
          <p:cNvSpPr>
            <a:spLocks noChangeShapeType="1"/>
          </p:cNvSpPr>
          <p:nvPr/>
        </p:nvSpPr>
        <p:spPr bwMode="auto">
          <a:xfrm>
            <a:off x="1905000" y="6000328"/>
            <a:ext cx="502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199" name="Text Box 6"/>
          <p:cNvSpPr txBox="1">
            <a:spLocks noChangeArrowheads="1"/>
          </p:cNvSpPr>
          <p:nvPr/>
        </p:nvSpPr>
        <p:spPr bwMode="auto">
          <a:xfrm>
            <a:off x="1115616" y="4519573"/>
            <a:ext cx="87075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altLang="zh-TW" sz="36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新細明體" charset="-120"/>
                <a:cs typeface="Times New Roman" pitchFamily="18" charset="0"/>
              </a:rPr>
              <a:t>f</a:t>
            </a:r>
            <a:r>
              <a:rPr lang="en-US" altLang="zh-TW" sz="3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新細明體" charset="-120"/>
              </a:rPr>
              <a:t>(</a:t>
            </a:r>
            <a:r>
              <a:rPr lang="en-US" altLang="zh-TW" sz="36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新細明體" charset="-120"/>
                <a:cs typeface="Times New Roman" pitchFamily="18" charset="0"/>
              </a:rPr>
              <a:t>x</a:t>
            </a:r>
            <a:r>
              <a:rPr lang="en-US" altLang="zh-TW" sz="3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新細明體" charset="-120"/>
              </a:rPr>
              <a:t>)</a:t>
            </a:r>
          </a:p>
        </p:txBody>
      </p:sp>
      <p:sp>
        <p:nvSpPr>
          <p:cNvPr id="8200" name="Text Box 7"/>
          <p:cNvSpPr txBox="1">
            <a:spLocks noChangeArrowheads="1"/>
          </p:cNvSpPr>
          <p:nvPr/>
        </p:nvSpPr>
        <p:spPr bwMode="auto">
          <a:xfrm>
            <a:off x="6629400" y="5829563"/>
            <a:ext cx="3898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altLang="zh-TW" sz="36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新細明體" charset="-120"/>
                <a:cs typeface="Times New Roman" pitchFamily="18" charset="0"/>
              </a:rPr>
              <a:t>x</a:t>
            </a:r>
          </a:p>
        </p:txBody>
      </p:sp>
      <p:sp>
        <p:nvSpPr>
          <p:cNvPr id="8201" name="Freeform 8"/>
          <p:cNvSpPr>
            <a:spLocks/>
          </p:cNvSpPr>
          <p:nvPr/>
        </p:nvSpPr>
        <p:spPr bwMode="auto">
          <a:xfrm>
            <a:off x="2590800" y="4831928"/>
            <a:ext cx="3200400" cy="711200"/>
          </a:xfrm>
          <a:custGeom>
            <a:avLst/>
            <a:gdLst>
              <a:gd name="T0" fmla="*/ 0 w 2016"/>
              <a:gd name="T1" fmla="*/ 2147483647 h 448"/>
              <a:gd name="T2" fmla="*/ 2147483647 w 2016"/>
              <a:gd name="T3" fmla="*/ 2147483647 h 448"/>
              <a:gd name="T4" fmla="*/ 2147483647 w 2016"/>
              <a:gd name="T5" fmla="*/ 2147483647 h 448"/>
              <a:gd name="T6" fmla="*/ 2147483647 w 2016"/>
              <a:gd name="T7" fmla="*/ 2147483647 h 448"/>
              <a:gd name="T8" fmla="*/ 2147483647 w 2016"/>
              <a:gd name="T9" fmla="*/ 2147483647 h 4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16"/>
              <a:gd name="T16" fmla="*/ 0 h 448"/>
              <a:gd name="T17" fmla="*/ 2016 w 2016"/>
              <a:gd name="T18" fmla="*/ 448 h 44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16" h="448">
                <a:moveTo>
                  <a:pt x="0" y="208"/>
                </a:moveTo>
                <a:cubicBezTo>
                  <a:pt x="144" y="104"/>
                  <a:pt x="288" y="0"/>
                  <a:pt x="432" y="16"/>
                </a:cubicBezTo>
                <a:cubicBezTo>
                  <a:pt x="576" y="32"/>
                  <a:pt x="680" y="288"/>
                  <a:pt x="864" y="304"/>
                </a:cubicBezTo>
                <a:cubicBezTo>
                  <a:pt x="1048" y="320"/>
                  <a:pt x="1344" y="88"/>
                  <a:pt x="1536" y="112"/>
                </a:cubicBezTo>
                <a:cubicBezTo>
                  <a:pt x="1728" y="136"/>
                  <a:pt x="1936" y="392"/>
                  <a:pt x="2016" y="448"/>
                </a:cubicBezTo>
              </a:path>
            </a:pathLst>
          </a:custGeom>
          <a:solidFill>
            <a:srgbClr val="1A0F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zh-TW"/>
          </a:p>
        </p:txBody>
      </p:sp>
      <p:sp>
        <p:nvSpPr>
          <p:cNvPr id="8202" name="Text Box 10"/>
          <p:cNvSpPr txBox="1">
            <a:spLocks noChangeArrowheads="1"/>
          </p:cNvSpPr>
          <p:nvPr/>
        </p:nvSpPr>
        <p:spPr bwMode="auto">
          <a:xfrm>
            <a:off x="5638800" y="5951021"/>
            <a:ext cx="41549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altLang="zh-TW" sz="36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新細明體" charset="-120"/>
                <a:cs typeface="Times New Roman" pitchFamily="18" charset="0"/>
              </a:rPr>
              <a:t>b</a:t>
            </a:r>
          </a:p>
        </p:txBody>
      </p:sp>
      <p:sp>
        <p:nvSpPr>
          <p:cNvPr id="8203" name="Text Box 11"/>
          <p:cNvSpPr txBox="1">
            <a:spLocks noChangeArrowheads="1"/>
          </p:cNvSpPr>
          <p:nvPr/>
        </p:nvSpPr>
        <p:spPr bwMode="auto">
          <a:xfrm>
            <a:off x="2438400" y="5829563"/>
            <a:ext cx="41549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altLang="zh-TW" sz="36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新細明體" charset="-120"/>
                <a:cs typeface="Times New Roman" pitchFamily="18" charset="0"/>
              </a:rPr>
              <a:t>a</a:t>
            </a:r>
          </a:p>
        </p:txBody>
      </p:sp>
      <p:sp>
        <p:nvSpPr>
          <p:cNvPr id="8204" name="Freeform 13"/>
          <p:cNvSpPr>
            <a:spLocks/>
          </p:cNvSpPr>
          <p:nvPr/>
        </p:nvSpPr>
        <p:spPr bwMode="auto">
          <a:xfrm>
            <a:off x="2590800" y="5162128"/>
            <a:ext cx="3200400" cy="838200"/>
          </a:xfrm>
          <a:custGeom>
            <a:avLst/>
            <a:gdLst>
              <a:gd name="T0" fmla="*/ 0 w 2016"/>
              <a:gd name="T1" fmla="*/ 2147483647 h 528"/>
              <a:gd name="T2" fmla="*/ 0 w 2016"/>
              <a:gd name="T3" fmla="*/ 0 h 528"/>
              <a:gd name="T4" fmla="*/ 2147483647 w 2016"/>
              <a:gd name="T5" fmla="*/ 2147483647 h 528"/>
              <a:gd name="T6" fmla="*/ 2147483647 w 2016"/>
              <a:gd name="T7" fmla="*/ 2147483647 h 528"/>
              <a:gd name="T8" fmla="*/ 0 w 2016"/>
              <a:gd name="T9" fmla="*/ 2147483647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16"/>
              <a:gd name="T16" fmla="*/ 0 h 528"/>
              <a:gd name="T17" fmla="*/ 2016 w 2016"/>
              <a:gd name="T18" fmla="*/ 528 h 5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16" h="528">
                <a:moveTo>
                  <a:pt x="0" y="528"/>
                </a:moveTo>
                <a:lnTo>
                  <a:pt x="0" y="0"/>
                </a:lnTo>
                <a:lnTo>
                  <a:pt x="2016" y="240"/>
                </a:lnTo>
                <a:lnTo>
                  <a:pt x="2016" y="528"/>
                </a:lnTo>
                <a:lnTo>
                  <a:pt x="0" y="528"/>
                </a:lnTo>
                <a:close/>
              </a:path>
            </a:pathLst>
          </a:custGeom>
          <a:solidFill>
            <a:srgbClr val="1A0F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TW" altLang="zh-TW"/>
          </a:p>
        </p:txBody>
      </p:sp>
      <p:sp>
        <p:nvSpPr>
          <p:cNvPr id="8205" name="Line 9"/>
          <p:cNvSpPr>
            <a:spLocks noChangeShapeType="1"/>
          </p:cNvSpPr>
          <p:nvPr/>
        </p:nvSpPr>
        <p:spPr bwMode="auto">
          <a:xfrm>
            <a:off x="2590800" y="5162128"/>
            <a:ext cx="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06" name="Line 12"/>
          <p:cNvSpPr>
            <a:spLocks noChangeShapeType="1"/>
          </p:cNvSpPr>
          <p:nvPr/>
        </p:nvSpPr>
        <p:spPr bwMode="auto">
          <a:xfrm>
            <a:off x="5791200" y="5543128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07" name="Text Box 14"/>
          <p:cNvSpPr txBox="1">
            <a:spLocks noChangeArrowheads="1"/>
          </p:cNvSpPr>
          <p:nvPr/>
        </p:nvSpPr>
        <p:spPr bwMode="auto">
          <a:xfrm>
            <a:off x="3419872" y="5372363"/>
            <a:ext cx="166519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altLang="zh-TW" sz="3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新細明體" charset="-120"/>
              </a:rPr>
              <a:t>area=1</a:t>
            </a:r>
          </a:p>
        </p:txBody>
      </p:sp>
      <p:sp>
        <p:nvSpPr>
          <p:cNvPr id="18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FB67592-5704-4AAD-BC65-EE99F47702BD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40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357095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65DAB0E-AFA4-42E8-9272-52E824CCEE97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41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60648"/>
            <a:ext cx="8496944" cy="1368152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Probability Density </a:t>
            </a:r>
            <a:r>
              <a:rPr lang="en-US" altLang="zh-TW" dirty="0" smtClean="0"/>
              <a:t>Function   2/2</a:t>
            </a:r>
            <a:endParaRPr lang="en-US" altLang="zh-TW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1" y="1660153"/>
            <a:ext cx="8692454" cy="2992983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4000" dirty="0"/>
              <a:t>The density function, </a:t>
            </a:r>
            <a:r>
              <a:rPr lang="en-US" altLang="zh-TW" sz="4000" i="1" dirty="0">
                <a:latin typeface="Times New Roman" pitchFamily="18" charset="0"/>
              </a:rPr>
              <a:t>f</a:t>
            </a:r>
            <a:r>
              <a:rPr lang="en-US" altLang="zh-TW" sz="4000" dirty="0"/>
              <a:t>(</a:t>
            </a:r>
            <a:r>
              <a:rPr lang="en-US" altLang="zh-TW" sz="4000" i="1" dirty="0">
                <a:latin typeface="Times New Roman" pitchFamily="18" charset="0"/>
              </a:rPr>
              <a:t>x</a:t>
            </a:r>
            <a:r>
              <a:rPr lang="en-US" altLang="zh-TW" sz="4000" dirty="0"/>
              <a:t>), satisfies the following conditions</a:t>
            </a:r>
          </a:p>
          <a:p>
            <a:pPr>
              <a:lnSpc>
                <a:spcPct val="90000"/>
              </a:lnSpc>
            </a:pPr>
            <a:r>
              <a:rPr lang="en-US" altLang="zh-TW" sz="4000" i="1" dirty="0">
                <a:latin typeface="Times New Roman" pitchFamily="18" charset="0"/>
              </a:rPr>
              <a:t>f</a:t>
            </a:r>
            <a:r>
              <a:rPr lang="en-US" altLang="zh-TW" sz="4000" dirty="0"/>
              <a:t>(</a:t>
            </a:r>
            <a:r>
              <a:rPr lang="en-US" altLang="zh-TW" sz="4000" i="1" dirty="0">
                <a:latin typeface="Times New Roman" pitchFamily="18" charset="0"/>
              </a:rPr>
              <a:t>x</a:t>
            </a:r>
            <a:r>
              <a:rPr lang="en-US" altLang="zh-TW" sz="4000" dirty="0" smtClean="0"/>
              <a:t>)</a:t>
            </a:r>
            <a:r>
              <a:rPr lang="en-US" altLang="zh-TW" sz="4000" dirty="0" smtClean="0">
                <a:ea typeface="新細明體" charset="-120"/>
              </a:rPr>
              <a:t>≥0 for all </a:t>
            </a:r>
            <a:r>
              <a:rPr lang="en-US" altLang="zh-TW" sz="4000" i="1" dirty="0" smtClean="0">
                <a:latin typeface="Times New Roman" pitchFamily="18" charset="0"/>
              </a:rPr>
              <a:t>x</a:t>
            </a:r>
            <a:r>
              <a:rPr lang="en-US" altLang="zh-TW" sz="4000" dirty="0" smtClean="0">
                <a:ea typeface="新細明體" charset="-120"/>
              </a:rPr>
              <a:t> between </a:t>
            </a:r>
            <a:r>
              <a:rPr lang="en-US" altLang="zh-TW" sz="4000" i="1" dirty="0" smtClean="0">
                <a:latin typeface="Times New Roman" pitchFamily="18" charset="0"/>
              </a:rPr>
              <a:t>a</a:t>
            </a:r>
            <a:r>
              <a:rPr lang="en-US" altLang="zh-TW" sz="4000" dirty="0" smtClean="0">
                <a:ea typeface="新細明體" charset="-120"/>
              </a:rPr>
              <a:t> and </a:t>
            </a:r>
            <a:r>
              <a:rPr lang="en-US" altLang="zh-TW" sz="4000" i="1" dirty="0" smtClean="0">
                <a:latin typeface="Times New Roman" pitchFamily="18" charset="0"/>
              </a:rPr>
              <a:t>b</a:t>
            </a:r>
            <a:r>
              <a:rPr lang="en-US" altLang="zh-TW" sz="4000" dirty="0" smtClean="0"/>
              <a:t>,</a:t>
            </a:r>
            <a:endParaRPr lang="en-US" altLang="zh-TW" sz="4000" dirty="0"/>
          </a:p>
          <a:p>
            <a:pPr>
              <a:lnSpc>
                <a:spcPct val="90000"/>
              </a:lnSpc>
            </a:pPr>
            <a:r>
              <a:rPr lang="en-US" altLang="zh-TW" sz="4000" dirty="0"/>
              <a:t>The total area under the curve representing </a:t>
            </a:r>
            <a:r>
              <a:rPr lang="en-US" altLang="zh-TW" sz="4000" i="1" dirty="0">
                <a:latin typeface="Times New Roman" pitchFamily="18" charset="0"/>
              </a:rPr>
              <a:t>f</a:t>
            </a:r>
            <a:r>
              <a:rPr lang="en-US" altLang="zh-TW" sz="4000" dirty="0"/>
              <a:t>(</a:t>
            </a:r>
            <a:r>
              <a:rPr lang="en-US" altLang="zh-TW" sz="4000" i="1" dirty="0">
                <a:latin typeface="Times New Roman" pitchFamily="18" charset="0"/>
              </a:rPr>
              <a:t>x</a:t>
            </a:r>
            <a:r>
              <a:rPr lang="en-US" altLang="zh-TW" sz="4000" dirty="0"/>
              <a:t>) equals 1.</a:t>
            </a:r>
            <a:endParaRPr lang="zh-TW" altLang="en-US" sz="4000" dirty="0"/>
          </a:p>
        </p:txBody>
      </p:sp>
      <p:sp>
        <p:nvSpPr>
          <p:cNvPr id="47110" name="Text Box 6"/>
          <p:cNvSpPr txBox="1">
            <a:spLocks noChangeArrowheads="1"/>
          </p:cNvSpPr>
          <p:nvPr/>
        </p:nvSpPr>
        <p:spPr bwMode="auto">
          <a:xfrm>
            <a:off x="4905375" y="5073650"/>
            <a:ext cx="19732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Area = 1</a:t>
            </a:r>
          </a:p>
        </p:txBody>
      </p:sp>
      <p:grpSp>
        <p:nvGrpSpPr>
          <p:cNvPr id="47127" name="Group 23"/>
          <p:cNvGrpSpPr>
            <a:grpSpLocks/>
          </p:cNvGrpSpPr>
          <p:nvPr/>
        </p:nvGrpSpPr>
        <p:grpSpPr bwMode="auto">
          <a:xfrm>
            <a:off x="1187450" y="4652963"/>
            <a:ext cx="6769100" cy="1944687"/>
            <a:chOff x="204" y="2976"/>
            <a:chExt cx="3175" cy="1013"/>
          </a:xfrm>
        </p:grpSpPr>
        <p:sp>
          <p:nvSpPr>
            <p:cNvPr id="47126" name="Freeform 22"/>
            <p:cNvSpPr>
              <a:spLocks/>
            </p:cNvSpPr>
            <p:nvPr/>
          </p:nvSpPr>
          <p:spPr bwMode="auto">
            <a:xfrm>
              <a:off x="431" y="2976"/>
              <a:ext cx="1995" cy="998"/>
            </a:xfrm>
            <a:custGeom>
              <a:avLst/>
              <a:gdLst/>
              <a:ahLst/>
              <a:cxnLst>
                <a:cxn ang="0">
                  <a:pos x="0" y="998"/>
                </a:cxn>
                <a:cxn ang="0">
                  <a:pos x="136" y="862"/>
                </a:cxn>
                <a:cxn ang="0">
                  <a:pos x="226" y="681"/>
                </a:cxn>
                <a:cxn ang="0">
                  <a:pos x="317" y="273"/>
                </a:cxn>
                <a:cxn ang="0">
                  <a:pos x="362" y="91"/>
                </a:cxn>
                <a:cxn ang="0">
                  <a:pos x="408" y="0"/>
                </a:cxn>
                <a:cxn ang="0">
                  <a:pos x="589" y="46"/>
                </a:cxn>
                <a:cxn ang="0">
                  <a:pos x="680" y="91"/>
                </a:cxn>
                <a:cxn ang="0">
                  <a:pos x="816" y="182"/>
                </a:cxn>
                <a:cxn ang="0">
                  <a:pos x="952" y="363"/>
                </a:cxn>
                <a:cxn ang="0">
                  <a:pos x="1179" y="590"/>
                </a:cxn>
                <a:cxn ang="0">
                  <a:pos x="1315" y="726"/>
                </a:cxn>
                <a:cxn ang="0">
                  <a:pos x="1496" y="817"/>
                </a:cxn>
                <a:cxn ang="0">
                  <a:pos x="1678" y="908"/>
                </a:cxn>
                <a:cxn ang="0">
                  <a:pos x="1995" y="998"/>
                </a:cxn>
                <a:cxn ang="0">
                  <a:pos x="0" y="998"/>
                </a:cxn>
              </a:cxnLst>
              <a:rect l="0" t="0" r="r" b="b"/>
              <a:pathLst>
                <a:path w="1995" h="998">
                  <a:moveTo>
                    <a:pt x="0" y="998"/>
                  </a:moveTo>
                  <a:lnTo>
                    <a:pt x="136" y="862"/>
                  </a:lnTo>
                  <a:lnTo>
                    <a:pt x="226" y="681"/>
                  </a:lnTo>
                  <a:lnTo>
                    <a:pt x="317" y="273"/>
                  </a:lnTo>
                  <a:lnTo>
                    <a:pt x="362" y="91"/>
                  </a:lnTo>
                  <a:lnTo>
                    <a:pt x="408" y="0"/>
                  </a:lnTo>
                  <a:lnTo>
                    <a:pt x="589" y="46"/>
                  </a:lnTo>
                  <a:lnTo>
                    <a:pt x="680" y="91"/>
                  </a:lnTo>
                  <a:lnTo>
                    <a:pt x="816" y="182"/>
                  </a:lnTo>
                  <a:lnTo>
                    <a:pt x="952" y="363"/>
                  </a:lnTo>
                  <a:lnTo>
                    <a:pt x="1179" y="590"/>
                  </a:lnTo>
                  <a:lnTo>
                    <a:pt x="1315" y="726"/>
                  </a:lnTo>
                  <a:lnTo>
                    <a:pt x="1496" y="817"/>
                  </a:lnTo>
                  <a:lnTo>
                    <a:pt x="1678" y="908"/>
                  </a:lnTo>
                  <a:lnTo>
                    <a:pt x="1995" y="998"/>
                  </a:lnTo>
                  <a:lnTo>
                    <a:pt x="0" y="998"/>
                  </a:lnTo>
                  <a:close/>
                </a:path>
              </a:pathLst>
            </a:custGeom>
            <a:gradFill rotWithShape="1">
              <a:gsLst>
                <a:gs pos="0">
                  <a:srgbClr val="800000"/>
                </a:gs>
                <a:gs pos="100000">
                  <a:srgbClr val="8000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47125" name="Group 21"/>
            <p:cNvGrpSpPr>
              <a:grpSpLocks/>
            </p:cNvGrpSpPr>
            <p:nvPr/>
          </p:nvGrpSpPr>
          <p:grpSpPr bwMode="auto">
            <a:xfrm>
              <a:off x="204" y="2976"/>
              <a:ext cx="3175" cy="1013"/>
              <a:chOff x="-431" y="2840"/>
              <a:chExt cx="3175" cy="1013"/>
            </a:xfrm>
          </p:grpSpPr>
          <p:sp>
            <p:nvSpPr>
              <p:cNvPr id="47122" name="Freeform 18"/>
              <p:cNvSpPr>
                <a:spLocks/>
              </p:cNvSpPr>
              <p:nvPr/>
            </p:nvSpPr>
            <p:spPr bwMode="auto">
              <a:xfrm>
                <a:off x="-419" y="2840"/>
                <a:ext cx="623" cy="999"/>
              </a:xfrm>
              <a:custGeom>
                <a:avLst/>
                <a:gdLst/>
                <a:ahLst/>
                <a:cxnLst>
                  <a:cxn ang="0">
                    <a:pos x="0" y="1584"/>
                  </a:cxn>
                  <a:cxn ang="0">
                    <a:pos x="816" y="1584"/>
                  </a:cxn>
                  <a:cxn ang="0">
                    <a:pos x="1104" y="1488"/>
                  </a:cxn>
                  <a:cxn ang="0">
                    <a:pos x="1536" y="1152"/>
                  </a:cxn>
                  <a:cxn ang="0">
                    <a:pos x="1872" y="576"/>
                  </a:cxn>
                  <a:cxn ang="0">
                    <a:pos x="2112" y="144"/>
                  </a:cxn>
                  <a:cxn ang="0">
                    <a:pos x="2400" y="0"/>
                  </a:cxn>
                </a:cxnLst>
                <a:rect l="0" t="0" r="r" b="b"/>
                <a:pathLst>
                  <a:path w="2400" h="1600">
                    <a:moveTo>
                      <a:pt x="0" y="1584"/>
                    </a:moveTo>
                    <a:cubicBezTo>
                      <a:pt x="316" y="1592"/>
                      <a:pt x="632" y="1600"/>
                      <a:pt x="816" y="1584"/>
                    </a:cubicBezTo>
                    <a:cubicBezTo>
                      <a:pt x="1000" y="1568"/>
                      <a:pt x="984" y="1560"/>
                      <a:pt x="1104" y="1488"/>
                    </a:cubicBezTo>
                    <a:cubicBezTo>
                      <a:pt x="1224" y="1416"/>
                      <a:pt x="1408" y="1304"/>
                      <a:pt x="1536" y="1152"/>
                    </a:cubicBezTo>
                    <a:cubicBezTo>
                      <a:pt x="1664" y="1000"/>
                      <a:pt x="1776" y="744"/>
                      <a:pt x="1872" y="576"/>
                    </a:cubicBezTo>
                    <a:cubicBezTo>
                      <a:pt x="1968" y="408"/>
                      <a:pt x="2024" y="240"/>
                      <a:pt x="2112" y="144"/>
                    </a:cubicBezTo>
                    <a:cubicBezTo>
                      <a:pt x="2200" y="48"/>
                      <a:pt x="2300" y="24"/>
                      <a:pt x="2400" y="0"/>
                    </a:cubicBezTo>
                  </a:path>
                </a:pathLst>
              </a:custGeom>
              <a:noFill/>
              <a:ln w="76200" cmpd="sng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000000"/>
                </a:outerShdw>
              </a:effec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7123" name="Freeform 19"/>
              <p:cNvSpPr>
                <a:spLocks/>
              </p:cNvSpPr>
              <p:nvPr/>
            </p:nvSpPr>
            <p:spPr bwMode="auto">
              <a:xfrm flipH="1">
                <a:off x="204" y="2840"/>
                <a:ext cx="2540" cy="999"/>
              </a:xfrm>
              <a:custGeom>
                <a:avLst/>
                <a:gdLst/>
                <a:ahLst/>
                <a:cxnLst>
                  <a:cxn ang="0">
                    <a:pos x="0" y="1584"/>
                  </a:cxn>
                  <a:cxn ang="0">
                    <a:pos x="816" y="1584"/>
                  </a:cxn>
                  <a:cxn ang="0">
                    <a:pos x="1104" y="1488"/>
                  </a:cxn>
                  <a:cxn ang="0">
                    <a:pos x="1536" y="1152"/>
                  </a:cxn>
                  <a:cxn ang="0">
                    <a:pos x="1872" y="576"/>
                  </a:cxn>
                  <a:cxn ang="0">
                    <a:pos x="2112" y="144"/>
                  </a:cxn>
                  <a:cxn ang="0">
                    <a:pos x="2400" y="0"/>
                  </a:cxn>
                </a:cxnLst>
                <a:rect l="0" t="0" r="r" b="b"/>
                <a:pathLst>
                  <a:path w="2400" h="1600">
                    <a:moveTo>
                      <a:pt x="0" y="1584"/>
                    </a:moveTo>
                    <a:cubicBezTo>
                      <a:pt x="316" y="1592"/>
                      <a:pt x="632" y="1600"/>
                      <a:pt x="816" y="1584"/>
                    </a:cubicBezTo>
                    <a:cubicBezTo>
                      <a:pt x="1000" y="1568"/>
                      <a:pt x="984" y="1560"/>
                      <a:pt x="1104" y="1488"/>
                    </a:cubicBezTo>
                    <a:cubicBezTo>
                      <a:pt x="1224" y="1416"/>
                      <a:pt x="1408" y="1304"/>
                      <a:pt x="1536" y="1152"/>
                    </a:cubicBezTo>
                    <a:cubicBezTo>
                      <a:pt x="1664" y="1000"/>
                      <a:pt x="1776" y="744"/>
                      <a:pt x="1872" y="576"/>
                    </a:cubicBezTo>
                    <a:cubicBezTo>
                      <a:pt x="1968" y="408"/>
                      <a:pt x="2024" y="240"/>
                      <a:pt x="2112" y="144"/>
                    </a:cubicBezTo>
                    <a:cubicBezTo>
                      <a:pt x="2200" y="48"/>
                      <a:pt x="2300" y="24"/>
                      <a:pt x="2400" y="0"/>
                    </a:cubicBezTo>
                  </a:path>
                </a:pathLst>
              </a:custGeom>
              <a:noFill/>
              <a:ln w="76200" cmpd="sng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000000"/>
                </a:outerShdw>
              </a:effec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7124" name="Line 20"/>
              <p:cNvSpPr>
                <a:spLocks noChangeShapeType="1"/>
              </p:cNvSpPr>
              <p:nvPr/>
            </p:nvSpPr>
            <p:spPr bwMode="auto">
              <a:xfrm>
                <a:off x="-431" y="3847"/>
                <a:ext cx="3175" cy="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000000"/>
                </a:outerShdw>
              </a:effec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</p:grpSp>
      <p:sp>
        <p:nvSpPr>
          <p:cNvPr id="47109" name="Line 5"/>
          <p:cNvSpPr>
            <a:spLocks noChangeShapeType="1"/>
          </p:cNvSpPr>
          <p:nvPr/>
        </p:nvSpPr>
        <p:spPr bwMode="auto">
          <a:xfrm flipH="1">
            <a:off x="3924300" y="5683250"/>
            <a:ext cx="2017713" cy="530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5778449" y="6281148"/>
            <a:ext cx="41549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altLang="zh-TW" sz="36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新細明體" charset="-120"/>
                <a:cs typeface="Times New Roman" pitchFamily="18" charset="0"/>
              </a:rPr>
              <a:t>b</a:t>
            </a: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1461654" y="6274186"/>
            <a:ext cx="41549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altLang="zh-TW" sz="36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新細明體" charset="-120"/>
                <a:cs typeface="Times New Roman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486584900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0" grpId="0" autoUpdateAnimBg="0"/>
      <p:bldP spid="4710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C2D93E9-D23B-49F7-ACDA-F663B8470185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42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6163" name="Freeform 19"/>
          <p:cNvSpPr>
            <a:spLocks/>
          </p:cNvSpPr>
          <p:nvPr/>
        </p:nvSpPr>
        <p:spPr bwMode="auto">
          <a:xfrm>
            <a:off x="1527175" y="4294188"/>
            <a:ext cx="4252913" cy="1916112"/>
          </a:xfrm>
          <a:custGeom>
            <a:avLst/>
            <a:gdLst/>
            <a:ahLst/>
            <a:cxnLst>
              <a:cxn ang="0">
                <a:pos x="0" y="998"/>
              </a:cxn>
              <a:cxn ang="0">
                <a:pos x="136" y="862"/>
              </a:cxn>
              <a:cxn ang="0">
                <a:pos x="226" y="681"/>
              </a:cxn>
              <a:cxn ang="0">
                <a:pos x="317" y="273"/>
              </a:cxn>
              <a:cxn ang="0">
                <a:pos x="362" y="91"/>
              </a:cxn>
              <a:cxn ang="0">
                <a:pos x="408" y="0"/>
              </a:cxn>
              <a:cxn ang="0">
                <a:pos x="589" y="46"/>
              </a:cxn>
              <a:cxn ang="0">
                <a:pos x="680" y="91"/>
              </a:cxn>
              <a:cxn ang="0">
                <a:pos x="816" y="182"/>
              </a:cxn>
              <a:cxn ang="0">
                <a:pos x="952" y="363"/>
              </a:cxn>
              <a:cxn ang="0">
                <a:pos x="1179" y="590"/>
              </a:cxn>
              <a:cxn ang="0">
                <a:pos x="1315" y="726"/>
              </a:cxn>
              <a:cxn ang="0">
                <a:pos x="1496" y="817"/>
              </a:cxn>
              <a:cxn ang="0">
                <a:pos x="1678" y="908"/>
              </a:cxn>
              <a:cxn ang="0">
                <a:pos x="1995" y="998"/>
              </a:cxn>
              <a:cxn ang="0">
                <a:pos x="0" y="998"/>
              </a:cxn>
            </a:cxnLst>
            <a:rect l="0" t="0" r="r" b="b"/>
            <a:pathLst>
              <a:path w="1995" h="998">
                <a:moveTo>
                  <a:pt x="0" y="998"/>
                </a:moveTo>
                <a:lnTo>
                  <a:pt x="136" y="862"/>
                </a:lnTo>
                <a:lnTo>
                  <a:pt x="226" y="681"/>
                </a:lnTo>
                <a:lnTo>
                  <a:pt x="317" y="273"/>
                </a:lnTo>
                <a:lnTo>
                  <a:pt x="362" y="91"/>
                </a:lnTo>
                <a:lnTo>
                  <a:pt x="408" y="0"/>
                </a:lnTo>
                <a:lnTo>
                  <a:pt x="589" y="46"/>
                </a:lnTo>
                <a:lnTo>
                  <a:pt x="680" y="91"/>
                </a:lnTo>
                <a:lnTo>
                  <a:pt x="816" y="182"/>
                </a:lnTo>
                <a:lnTo>
                  <a:pt x="952" y="363"/>
                </a:lnTo>
                <a:lnTo>
                  <a:pt x="1179" y="590"/>
                </a:lnTo>
                <a:lnTo>
                  <a:pt x="1315" y="726"/>
                </a:lnTo>
                <a:lnTo>
                  <a:pt x="1496" y="817"/>
                </a:lnTo>
                <a:lnTo>
                  <a:pt x="1678" y="908"/>
                </a:lnTo>
                <a:lnTo>
                  <a:pt x="1995" y="998"/>
                </a:lnTo>
                <a:lnTo>
                  <a:pt x="0" y="998"/>
                </a:lnTo>
                <a:close/>
              </a:path>
            </a:pathLst>
          </a:custGeom>
          <a:gradFill rotWithShape="1">
            <a:gsLst>
              <a:gs pos="0">
                <a:srgbClr val="800000"/>
              </a:gs>
              <a:gs pos="100000">
                <a:srgbClr val="800000">
                  <a:gamma/>
                  <a:shade val="46275"/>
                  <a:invGamma/>
                </a:srgbClr>
              </a:gs>
            </a:gsLst>
            <a:lin ang="5400000" scaled="1"/>
          </a:gra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171" name="Freeform 27"/>
          <p:cNvSpPr>
            <a:spLocks/>
          </p:cNvSpPr>
          <p:nvPr/>
        </p:nvSpPr>
        <p:spPr bwMode="auto">
          <a:xfrm>
            <a:off x="2195513" y="4292600"/>
            <a:ext cx="1152525" cy="1944688"/>
          </a:xfrm>
          <a:custGeom>
            <a:avLst/>
            <a:gdLst/>
            <a:ahLst/>
            <a:cxnLst>
              <a:cxn ang="0">
                <a:pos x="0" y="1225"/>
              </a:cxn>
              <a:cxn ang="0">
                <a:pos x="0" y="272"/>
              </a:cxn>
              <a:cxn ang="0">
                <a:pos x="46" y="91"/>
              </a:cxn>
              <a:cxn ang="0">
                <a:pos x="136" y="0"/>
              </a:cxn>
              <a:cxn ang="0">
                <a:pos x="408" y="46"/>
              </a:cxn>
              <a:cxn ang="0">
                <a:pos x="590" y="136"/>
              </a:cxn>
              <a:cxn ang="0">
                <a:pos x="726" y="272"/>
              </a:cxn>
              <a:cxn ang="0">
                <a:pos x="726" y="1225"/>
              </a:cxn>
              <a:cxn ang="0">
                <a:pos x="0" y="1225"/>
              </a:cxn>
            </a:cxnLst>
            <a:rect l="0" t="0" r="r" b="b"/>
            <a:pathLst>
              <a:path w="726" h="1225">
                <a:moveTo>
                  <a:pt x="0" y="1225"/>
                </a:moveTo>
                <a:lnTo>
                  <a:pt x="0" y="272"/>
                </a:lnTo>
                <a:lnTo>
                  <a:pt x="46" y="91"/>
                </a:lnTo>
                <a:lnTo>
                  <a:pt x="136" y="0"/>
                </a:lnTo>
                <a:lnTo>
                  <a:pt x="408" y="46"/>
                </a:lnTo>
                <a:lnTo>
                  <a:pt x="590" y="136"/>
                </a:lnTo>
                <a:lnTo>
                  <a:pt x="726" y="272"/>
                </a:lnTo>
                <a:lnTo>
                  <a:pt x="726" y="1225"/>
                </a:lnTo>
                <a:lnTo>
                  <a:pt x="0" y="1225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grpSp>
        <p:nvGrpSpPr>
          <p:cNvPr id="6164" name="Group 20"/>
          <p:cNvGrpSpPr>
            <a:grpSpLocks/>
          </p:cNvGrpSpPr>
          <p:nvPr/>
        </p:nvGrpSpPr>
        <p:grpSpPr bwMode="auto">
          <a:xfrm>
            <a:off x="1042988" y="4294188"/>
            <a:ext cx="6769100" cy="1944687"/>
            <a:chOff x="-431" y="2840"/>
            <a:chExt cx="3175" cy="1013"/>
          </a:xfrm>
        </p:grpSpPr>
        <p:sp>
          <p:nvSpPr>
            <p:cNvPr id="6165" name="Freeform 21"/>
            <p:cNvSpPr>
              <a:spLocks/>
            </p:cNvSpPr>
            <p:nvPr/>
          </p:nvSpPr>
          <p:spPr bwMode="auto">
            <a:xfrm>
              <a:off x="-419" y="2840"/>
              <a:ext cx="623" cy="999"/>
            </a:xfrm>
            <a:custGeom>
              <a:avLst/>
              <a:gdLst/>
              <a:ahLst/>
              <a:cxnLst>
                <a:cxn ang="0">
                  <a:pos x="0" y="1584"/>
                </a:cxn>
                <a:cxn ang="0">
                  <a:pos x="816" y="1584"/>
                </a:cxn>
                <a:cxn ang="0">
                  <a:pos x="1104" y="1488"/>
                </a:cxn>
                <a:cxn ang="0">
                  <a:pos x="1536" y="1152"/>
                </a:cxn>
                <a:cxn ang="0">
                  <a:pos x="1872" y="576"/>
                </a:cxn>
                <a:cxn ang="0">
                  <a:pos x="2112" y="144"/>
                </a:cxn>
                <a:cxn ang="0">
                  <a:pos x="2400" y="0"/>
                </a:cxn>
              </a:cxnLst>
              <a:rect l="0" t="0" r="r" b="b"/>
              <a:pathLst>
                <a:path w="2400" h="1600">
                  <a:moveTo>
                    <a:pt x="0" y="1584"/>
                  </a:moveTo>
                  <a:cubicBezTo>
                    <a:pt x="316" y="1592"/>
                    <a:pt x="632" y="1600"/>
                    <a:pt x="816" y="1584"/>
                  </a:cubicBezTo>
                  <a:cubicBezTo>
                    <a:pt x="1000" y="1568"/>
                    <a:pt x="984" y="1560"/>
                    <a:pt x="1104" y="1488"/>
                  </a:cubicBezTo>
                  <a:cubicBezTo>
                    <a:pt x="1224" y="1416"/>
                    <a:pt x="1408" y="1304"/>
                    <a:pt x="1536" y="1152"/>
                  </a:cubicBezTo>
                  <a:cubicBezTo>
                    <a:pt x="1664" y="1000"/>
                    <a:pt x="1776" y="744"/>
                    <a:pt x="1872" y="576"/>
                  </a:cubicBezTo>
                  <a:cubicBezTo>
                    <a:pt x="1968" y="408"/>
                    <a:pt x="2024" y="240"/>
                    <a:pt x="2112" y="144"/>
                  </a:cubicBezTo>
                  <a:cubicBezTo>
                    <a:pt x="2200" y="48"/>
                    <a:pt x="2300" y="24"/>
                    <a:pt x="2400" y="0"/>
                  </a:cubicBezTo>
                </a:path>
              </a:pathLst>
            </a:custGeom>
            <a:noFill/>
            <a:ln w="76200" cmpd="sng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66" name="Freeform 22"/>
            <p:cNvSpPr>
              <a:spLocks/>
            </p:cNvSpPr>
            <p:nvPr/>
          </p:nvSpPr>
          <p:spPr bwMode="auto">
            <a:xfrm flipH="1">
              <a:off x="204" y="2840"/>
              <a:ext cx="2540" cy="999"/>
            </a:xfrm>
            <a:custGeom>
              <a:avLst/>
              <a:gdLst/>
              <a:ahLst/>
              <a:cxnLst>
                <a:cxn ang="0">
                  <a:pos x="0" y="1584"/>
                </a:cxn>
                <a:cxn ang="0">
                  <a:pos x="816" y="1584"/>
                </a:cxn>
                <a:cxn ang="0">
                  <a:pos x="1104" y="1488"/>
                </a:cxn>
                <a:cxn ang="0">
                  <a:pos x="1536" y="1152"/>
                </a:cxn>
                <a:cxn ang="0">
                  <a:pos x="1872" y="576"/>
                </a:cxn>
                <a:cxn ang="0">
                  <a:pos x="2112" y="144"/>
                </a:cxn>
                <a:cxn ang="0">
                  <a:pos x="2400" y="0"/>
                </a:cxn>
              </a:cxnLst>
              <a:rect l="0" t="0" r="r" b="b"/>
              <a:pathLst>
                <a:path w="2400" h="1600">
                  <a:moveTo>
                    <a:pt x="0" y="1584"/>
                  </a:moveTo>
                  <a:cubicBezTo>
                    <a:pt x="316" y="1592"/>
                    <a:pt x="632" y="1600"/>
                    <a:pt x="816" y="1584"/>
                  </a:cubicBezTo>
                  <a:cubicBezTo>
                    <a:pt x="1000" y="1568"/>
                    <a:pt x="984" y="1560"/>
                    <a:pt x="1104" y="1488"/>
                  </a:cubicBezTo>
                  <a:cubicBezTo>
                    <a:pt x="1224" y="1416"/>
                    <a:pt x="1408" y="1304"/>
                    <a:pt x="1536" y="1152"/>
                  </a:cubicBezTo>
                  <a:cubicBezTo>
                    <a:pt x="1664" y="1000"/>
                    <a:pt x="1776" y="744"/>
                    <a:pt x="1872" y="576"/>
                  </a:cubicBezTo>
                  <a:cubicBezTo>
                    <a:pt x="1968" y="408"/>
                    <a:pt x="2024" y="240"/>
                    <a:pt x="2112" y="144"/>
                  </a:cubicBezTo>
                  <a:cubicBezTo>
                    <a:pt x="2200" y="48"/>
                    <a:pt x="2300" y="24"/>
                    <a:pt x="2400" y="0"/>
                  </a:cubicBezTo>
                </a:path>
              </a:pathLst>
            </a:custGeom>
            <a:noFill/>
            <a:ln w="76200" cmpd="sng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67" name="Line 23"/>
            <p:cNvSpPr>
              <a:spLocks noChangeShapeType="1"/>
            </p:cNvSpPr>
            <p:nvPr/>
          </p:nvSpPr>
          <p:spPr bwMode="auto">
            <a:xfrm>
              <a:off x="-431" y="3847"/>
              <a:ext cx="3175" cy="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6172" name="Group 28"/>
          <p:cNvGrpSpPr>
            <a:grpSpLocks/>
          </p:cNvGrpSpPr>
          <p:nvPr/>
        </p:nvGrpSpPr>
        <p:grpSpPr bwMode="auto">
          <a:xfrm>
            <a:off x="2193925" y="4710113"/>
            <a:ext cx="1152525" cy="1538287"/>
            <a:chOff x="1382" y="2967"/>
            <a:chExt cx="726" cy="969"/>
          </a:xfrm>
        </p:grpSpPr>
        <p:sp>
          <p:nvSpPr>
            <p:cNvPr id="6168" name="Line 24"/>
            <p:cNvSpPr>
              <a:spLocks noChangeShapeType="1"/>
            </p:cNvSpPr>
            <p:nvPr/>
          </p:nvSpPr>
          <p:spPr bwMode="auto">
            <a:xfrm flipH="1">
              <a:off x="1382" y="2983"/>
              <a:ext cx="0" cy="9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69" name="Line 25"/>
            <p:cNvSpPr>
              <a:spLocks noChangeShapeType="1"/>
            </p:cNvSpPr>
            <p:nvPr/>
          </p:nvSpPr>
          <p:spPr bwMode="auto">
            <a:xfrm flipH="1">
              <a:off x="2108" y="2967"/>
              <a:ext cx="0" cy="9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173" name="Group 29"/>
          <p:cNvGrpSpPr>
            <a:grpSpLocks/>
          </p:cNvGrpSpPr>
          <p:nvPr/>
        </p:nvGrpSpPr>
        <p:grpSpPr bwMode="auto">
          <a:xfrm>
            <a:off x="2027237" y="6142043"/>
            <a:ext cx="1517650" cy="646113"/>
            <a:chOff x="1277" y="3869"/>
            <a:chExt cx="956" cy="407"/>
          </a:xfrm>
        </p:grpSpPr>
        <p:sp>
          <p:nvSpPr>
            <p:cNvPr id="6155" name="Text Box 11"/>
            <p:cNvSpPr txBox="1">
              <a:spLocks noChangeArrowheads="1"/>
            </p:cNvSpPr>
            <p:nvPr/>
          </p:nvSpPr>
          <p:spPr bwMode="auto">
            <a:xfrm>
              <a:off x="1277" y="3869"/>
              <a:ext cx="246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0" lang="en-US" altLang="zh-TW" sz="3600" i="1" dirty="0" smtClean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c</a:t>
              </a:r>
              <a:endParaRPr kumimoji="0"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endParaRPr>
            </a:p>
          </p:txBody>
        </p:sp>
        <p:sp>
          <p:nvSpPr>
            <p:cNvPr id="6156" name="Text Box 12"/>
            <p:cNvSpPr txBox="1">
              <a:spLocks noChangeArrowheads="1"/>
            </p:cNvSpPr>
            <p:nvPr/>
          </p:nvSpPr>
          <p:spPr bwMode="auto">
            <a:xfrm>
              <a:off x="1973" y="3871"/>
              <a:ext cx="26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0" lang="en-US" altLang="zh-TW" sz="3600" i="1" dirty="0" smtClean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d</a:t>
              </a:r>
              <a:endParaRPr kumimoji="0"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endParaRPr>
            </a:p>
          </p:txBody>
        </p:sp>
      </p:grpSp>
      <p:sp>
        <p:nvSpPr>
          <p:cNvPr id="6158" name="Text Box 14"/>
          <p:cNvSpPr txBox="1">
            <a:spLocks noChangeArrowheads="1"/>
          </p:cNvSpPr>
          <p:nvPr/>
        </p:nvSpPr>
        <p:spPr bwMode="auto">
          <a:xfrm>
            <a:off x="4505832" y="4068904"/>
            <a:ext cx="2324674" cy="1717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80000"/>
              </a:lnSpc>
            </a:pPr>
            <a:r>
              <a:rPr kumimoji="0" lang="en-US" altLang="zh-TW" sz="44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</a:t>
            </a:r>
            <a:r>
              <a:rPr kumimoji="0"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(</a:t>
            </a:r>
            <a:r>
              <a:rPr kumimoji="0" lang="en-US" altLang="zh-TW" sz="44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</a:t>
            </a:r>
            <a:r>
              <a:rPr kumimoji="0"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&lt;</a:t>
            </a:r>
            <a:r>
              <a:rPr kumimoji="0" lang="en-US" altLang="zh-TW" sz="44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</a:t>
            </a:r>
            <a:r>
              <a:rPr kumimoji="0"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&lt;</a:t>
            </a:r>
            <a:r>
              <a:rPr kumimoji="0" lang="en-US" altLang="zh-TW" sz="44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d</a:t>
            </a:r>
            <a:r>
              <a:rPr kumimoji="0"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)</a:t>
            </a:r>
            <a:endParaRPr kumimoji="0" lang="en-US" altLang="zh-TW" sz="4400" dirty="0"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  <a:p>
            <a:pPr algn="ctr" eaLnBrk="0" hangingPunct="0">
              <a:lnSpc>
                <a:spcPct val="80000"/>
              </a:lnSpc>
            </a:pP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or</a:t>
            </a:r>
          </a:p>
          <a:p>
            <a:pPr algn="ctr" eaLnBrk="0" hangingPunct="0">
              <a:lnSpc>
                <a:spcPct val="80000"/>
              </a:lnSpc>
            </a:pPr>
            <a:r>
              <a:rPr kumimoji="0" lang="en-US" altLang="zh-TW" sz="44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</a:t>
            </a:r>
            <a:r>
              <a:rPr kumimoji="0"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(</a:t>
            </a:r>
            <a:r>
              <a:rPr kumimoji="0" lang="en-US" altLang="zh-TW" sz="4400" i="1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</a:t>
            </a:r>
            <a:r>
              <a:rPr kumimoji="0" lang="en-US" altLang="zh-TW" sz="44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sym typeface="Symbol" pitchFamily="18" charset="2"/>
              </a:rPr>
              <a:t></a:t>
            </a:r>
            <a:r>
              <a:rPr kumimoji="0" lang="en-US" altLang="zh-TW" sz="4400" i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</a:t>
            </a:r>
            <a:r>
              <a:rPr kumimoji="0" lang="en-US" altLang="zh-TW" sz="44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sym typeface="Symbol" pitchFamily="18" charset="2"/>
              </a:rPr>
              <a:t></a:t>
            </a:r>
            <a:r>
              <a:rPr kumimoji="0" lang="en-US" altLang="zh-TW" sz="4400" i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sym typeface="Symbol" pitchFamily="18" charset="2"/>
              </a:rPr>
              <a:t>d</a:t>
            </a:r>
            <a:r>
              <a:rPr kumimoji="0"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)</a:t>
            </a:r>
            <a:endParaRPr kumimoji="0" lang="en-US" altLang="zh-TW" sz="4400" dirty="0"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6160" name="Rectangle 16"/>
          <p:cNvSpPr>
            <a:spLocks noGrp="1" noChangeArrowheads="1"/>
          </p:cNvSpPr>
          <p:nvPr>
            <p:ph type="title"/>
          </p:nvPr>
        </p:nvSpPr>
        <p:spPr>
          <a:xfrm>
            <a:off x="250825" y="260350"/>
            <a:ext cx="8667750" cy="108041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Probability Function</a:t>
            </a:r>
            <a:endParaRPr lang="zh-TW" altLang="en-US" dirty="0"/>
          </a:p>
        </p:txBody>
      </p:sp>
      <p:sp>
        <p:nvSpPr>
          <p:cNvPr id="6161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539750" y="1341438"/>
            <a:ext cx="8496300" cy="2773362"/>
          </a:xfrm>
        </p:spPr>
        <p:txBody>
          <a:bodyPr/>
          <a:lstStyle/>
          <a:p>
            <a:r>
              <a:rPr lang="en-US" altLang="zh-TW" dirty="0"/>
              <a:t>The probability that </a:t>
            </a:r>
            <a:r>
              <a:rPr lang="en-US" altLang="zh-TW" i="1" dirty="0">
                <a:latin typeface="Times New Roman" pitchFamily="18" charset="0"/>
              </a:rPr>
              <a:t>x</a:t>
            </a:r>
            <a:r>
              <a:rPr lang="en-US" altLang="zh-TW" dirty="0"/>
              <a:t> falls between </a:t>
            </a:r>
            <a:r>
              <a:rPr lang="en-US" altLang="zh-TW" i="1" dirty="0" smtClean="0">
                <a:latin typeface="Times New Roman" pitchFamily="18" charset="0"/>
              </a:rPr>
              <a:t>c</a:t>
            </a:r>
            <a:r>
              <a:rPr lang="en-US" altLang="zh-TW" dirty="0" smtClean="0"/>
              <a:t> </a:t>
            </a:r>
            <a:r>
              <a:rPr lang="en-US" altLang="zh-TW" dirty="0"/>
              <a:t>and </a:t>
            </a:r>
            <a:r>
              <a:rPr lang="en-US" altLang="zh-TW" i="1" dirty="0" smtClean="0">
                <a:latin typeface="Times New Roman" pitchFamily="18" charset="0"/>
              </a:rPr>
              <a:t>d</a:t>
            </a:r>
            <a:r>
              <a:rPr lang="en-US" altLang="zh-TW" dirty="0" smtClean="0"/>
              <a:t> </a:t>
            </a:r>
            <a:r>
              <a:rPr lang="en-US" altLang="zh-TW" dirty="0"/>
              <a:t>is found by calculating the area under the graph of </a:t>
            </a:r>
            <a:r>
              <a:rPr lang="en-US" altLang="zh-TW" i="1" dirty="0">
                <a:latin typeface="Times New Roman" pitchFamily="18" charset="0"/>
              </a:rPr>
              <a:t>f</a:t>
            </a:r>
            <a:r>
              <a:rPr lang="en-US" altLang="zh-TW" dirty="0"/>
              <a:t>(</a:t>
            </a:r>
            <a:r>
              <a:rPr lang="en-US" altLang="zh-TW" i="1" dirty="0">
                <a:latin typeface="Times New Roman" pitchFamily="18" charset="0"/>
              </a:rPr>
              <a:t>x</a:t>
            </a:r>
            <a:r>
              <a:rPr lang="en-US" altLang="zh-TW" dirty="0"/>
              <a:t>) between </a:t>
            </a:r>
            <a:r>
              <a:rPr lang="en-US" altLang="zh-TW" i="1" dirty="0" smtClean="0">
                <a:latin typeface="Times New Roman" pitchFamily="18" charset="0"/>
              </a:rPr>
              <a:t>c</a:t>
            </a:r>
            <a:r>
              <a:rPr lang="en-US" altLang="zh-TW" dirty="0" smtClean="0"/>
              <a:t> </a:t>
            </a:r>
            <a:r>
              <a:rPr lang="en-US" altLang="zh-TW" dirty="0"/>
              <a:t>and </a:t>
            </a:r>
            <a:r>
              <a:rPr lang="en-US" altLang="zh-TW" i="1" dirty="0" smtClean="0">
                <a:latin typeface="Times New Roman" pitchFamily="18" charset="0"/>
              </a:rPr>
              <a:t>d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sp>
        <p:nvSpPr>
          <p:cNvPr id="6159" name="Line 15"/>
          <p:cNvSpPr>
            <a:spLocks noChangeShapeType="1"/>
          </p:cNvSpPr>
          <p:nvPr/>
        </p:nvSpPr>
        <p:spPr bwMode="auto">
          <a:xfrm>
            <a:off x="2987675" y="5445125"/>
            <a:ext cx="1524000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5505265" y="6088441"/>
            <a:ext cx="41549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altLang="zh-TW" sz="36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新細明體" charset="-120"/>
                <a:cs typeface="Times New Roman" pitchFamily="18" charset="0"/>
              </a:rPr>
              <a:t>b</a:t>
            </a:r>
          </a:p>
        </p:txBody>
      </p:sp>
      <p:sp>
        <p:nvSpPr>
          <p:cNvPr id="22" name="Text Box 11"/>
          <p:cNvSpPr txBox="1">
            <a:spLocks noChangeArrowheads="1"/>
          </p:cNvSpPr>
          <p:nvPr/>
        </p:nvSpPr>
        <p:spPr bwMode="auto">
          <a:xfrm>
            <a:off x="1340156" y="6049059"/>
            <a:ext cx="41549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altLang="zh-TW" sz="36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新細明體" charset="-120"/>
                <a:cs typeface="Times New Roman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748942354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1" grpId="0" animBg="1"/>
      <p:bldP spid="6158" grpId="0" autoUpdateAnimBg="0"/>
      <p:bldP spid="615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818547C-EAA1-47EF-8686-7F1D9FE97555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43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5529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39552" y="260648"/>
            <a:ext cx="8356798" cy="110378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Note</a:t>
            </a:r>
          </a:p>
        </p:txBody>
      </p:sp>
      <p:sp>
        <p:nvSpPr>
          <p:cNvPr id="5529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68313" y="1412875"/>
            <a:ext cx="8496175" cy="511175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TW" altLang="zh-TW" dirty="0"/>
              <a:t>(1) </a:t>
            </a:r>
            <a:r>
              <a:rPr lang="en-US" altLang="zh-TW" i="1" dirty="0">
                <a:latin typeface="Times New Roman" pitchFamily="18" charset="0"/>
              </a:rPr>
              <a:t>f</a:t>
            </a:r>
            <a:r>
              <a:rPr lang="zh-TW" altLang="en-US" dirty="0"/>
              <a:t>(</a:t>
            </a:r>
            <a:r>
              <a:rPr lang="en-US" altLang="zh-TW" i="1" dirty="0">
                <a:latin typeface="Times New Roman" pitchFamily="18" charset="0"/>
              </a:rPr>
              <a:t>x</a:t>
            </a:r>
            <a:r>
              <a:rPr lang="zh-TW" altLang="en-US" dirty="0"/>
              <a:t>)</a:t>
            </a:r>
            <a:r>
              <a:rPr lang="zh-TW" altLang="en-US" dirty="0">
                <a:latin typeface="Symbol" pitchFamily="18" charset="2"/>
              </a:rPr>
              <a:t></a:t>
            </a:r>
            <a:r>
              <a:rPr lang="en-US" altLang="zh-TW" i="1" dirty="0">
                <a:latin typeface="Times New Roman" pitchFamily="18" charset="0"/>
              </a:rPr>
              <a:t>P</a:t>
            </a:r>
            <a:r>
              <a:rPr lang="zh-TW" altLang="en-US" dirty="0"/>
              <a:t>(</a:t>
            </a:r>
            <a:r>
              <a:rPr lang="en-US" altLang="zh-TW" i="1" dirty="0" smtClean="0">
                <a:latin typeface="Times New Roman" pitchFamily="18" charset="0"/>
              </a:rPr>
              <a:t>X </a:t>
            </a:r>
            <a:r>
              <a:rPr lang="en-US" altLang="zh-TW" dirty="0" smtClean="0"/>
              <a:t>= </a:t>
            </a:r>
            <a:r>
              <a:rPr lang="en-US" altLang="zh-TW" i="1" dirty="0" smtClean="0">
                <a:latin typeface="Times New Roman" pitchFamily="18" charset="0"/>
              </a:rPr>
              <a:t>x</a:t>
            </a:r>
            <a:r>
              <a:rPr lang="zh-TW" altLang="en-US" dirty="0"/>
              <a:t>).</a:t>
            </a:r>
          </a:p>
          <a:p>
            <a:pPr>
              <a:buFont typeface="Wingdings" pitchFamily="2" charset="2"/>
              <a:buNone/>
            </a:pPr>
            <a:r>
              <a:rPr lang="zh-TW" altLang="en-US" dirty="0"/>
              <a:t>(2) </a:t>
            </a:r>
            <a:r>
              <a:rPr lang="en-US" altLang="zh-TW" i="1" dirty="0">
                <a:latin typeface="Times New Roman" pitchFamily="18" charset="0"/>
              </a:rPr>
              <a:t>P</a:t>
            </a:r>
            <a:r>
              <a:rPr lang="zh-TW" altLang="en-US" dirty="0"/>
              <a:t>(</a:t>
            </a:r>
            <a:r>
              <a:rPr lang="en-US" altLang="zh-TW" i="1" dirty="0" smtClean="0">
                <a:latin typeface="Times New Roman" pitchFamily="18" charset="0"/>
              </a:rPr>
              <a:t>X </a:t>
            </a:r>
            <a:r>
              <a:rPr lang="en-US" altLang="zh-TW" dirty="0" smtClean="0"/>
              <a:t>= </a:t>
            </a:r>
            <a:r>
              <a:rPr lang="en-US" altLang="zh-TW" i="1" dirty="0" smtClean="0">
                <a:latin typeface="Times New Roman" pitchFamily="18" charset="0"/>
              </a:rPr>
              <a:t>x</a:t>
            </a:r>
            <a:r>
              <a:rPr lang="zh-TW" altLang="en-US" dirty="0"/>
              <a:t>) = 0 </a:t>
            </a:r>
            <a:r>
              <a:rPr lang="en-US" altLang="zh-TW" dirty="0"/>
              <a:t>for all </a:t>
            </a:r>
            <a:r>
              <a:rPr lang="en-US" altLang="zh-TW" i="1" dirty="0">
                <a:latin typeface="Times New Roman" pitchFamily="18" charset="0"/>
              </a:rPr>
              <a:t>x</a:t>
            </a:r>
            <a:r>
              <a:rPr lang="zh-TW" altLang="en-US" dirty="0"/>
              <a:t> (</a:t>
            </a:r>
            <a:r>
              <a:rPr lang="en-US" altLang="zh-TW" dirty="0"/>
              <a:t>point probability = </a:t>
            </a:r>
            <a:r>
              <a:rPr lang="zh-TW" altLang="en-US" dirty="0"/>
              <a:t>0).</a:t>
            </a:r>
          </a:p>
          <a:p>
            <a:pPr>
              <a:buFont typeface="Wingdings" pitchFamily="2" charset="2"/>
              <a:buNone/>
            </a:pPr>
            <a:r>
              <a:rPr lang="zh-TW" altLang="en-US" dirty="0" smtClean="0"/>
              <a:t>(</a:t>
            </a:r>
            <a:r>
              <a:rPr lang="en-US" altLang="zh-TW" dirty="0" smtClean="0"/>
              <a:t>3</a:t>
            </a:r>
            <a:r>
              <a:rPr lang="zh-TW" altLang="en-US" dirty="0" smtClean="0"/>
              <a:t>)</a:t>
            </a:r>
            <a:r>
              <a:rPr lang="zh-TW" altLang="en-US" i="1" dirty="0" smtClean="0"/>
              <a:t> </a:t>
            </a:r>
            <a:r>
              <a:rPr lang="en-US" altLang="zh-TW" b="1" i="1" dirty="0">
                <a:solidFill>
                  <a:schemeClr val="accent2"/>
                </a:solidFill>
                <a:latin typeface="Times New Roman" pitchFamily="18" charset="0"/>
              </a:rPr>
              <a:t>F</a:t>
            </a:r>
            <a:r>
              <a:rPr lang="zh-TW" altLang="en-US" b="1" dirty="0">
                <a:solidFill>
                  <a:schemeClr val="accent2"/>
                </a:solidFill>
              </a:rPr>
              <a:t>(</a:t>
            </a:r>
            <a:r>
              <a:rPr lang="en-US" altLang="zh-TW" b="1" i="1" dirty="0">
                <a:solidFill>
                  <a:schemeClr val="accent2"/>
                </a:solidFill>
                <a:latin typeface="Times New Roman" pitchFamily="18" charset="0"/>
              </a:rPr>
              <a:t>x</a:t>
            </a:r>
            <a:r>
              <a:rPr lang="zh-TW" altLang="en-US" b="1" dirty="0">
                <a:solidFill>
                  <a:schemeClr val="accent2"/>
                </a:solidFill>
              </a:rPr>
              <a:t>)</a:t>
            </a:r>
            <a:r>
              <a:rPr lang="zh-TW" altLang="en-US" dirty="0"/>
              <a:t> = </a:t>
            </a:r>
            <a:r>
              <a:rPr lang="en-US" altLang="zh-TW" i="1" dirty="0">
                <a:latin typeface="Times New Roman" pitchFamily="18" charset="0"/>
              </a:rPr>
              <a:t>P</a:t>
            </a:r>
            <a:r>
              <a:rPr lang="zh-TW" altLang="en-US" dirty="0"/>
              <a:t>(</a:t>
            </a:r>
            <a:r>
              <a:rPr lang="en-US" altLang="zh-TW" i="1" dirty="0">
                <a:latin typeface="Times New Roman" pitchFamily="18" charset="0"/>
              </a:rPr>
              <a:t>X </a:t>
            </a:r>
            <a:r>
              <a:rPr lang="en-US" altLang="zh-TW" dirty="0">
                <a:latin typeface="Symbol" pitchFamily="18" charset="2"/>
              </a:rPr>
              <a:t></a:t>
            </a:r>
            <a:r>
              <a:rPr lang="en-US" altLang="zh-TW" i="1" dirty="0">
                <a:latin typeface="Times New Roman" pitchFamily="18" charset="0"/>
              </a:rPr>
              <a:t>x</a:t>
            </a:r>
            <a:r>
              <a:rPr lang="zh-TW" altLang="en-US" dirty="0" smtClean="0"/>
              <a:t>)</a:t>
            </a:r>
            <a:r>
              <a:rPr lang="zh-TW" altLang="en-US" dirty="0" smtClean="0">
                <a:latin typeface="Symbol" pitchFamily="18" charset="2"/>
              </a:rPr>
              <a:t></a:t>
            </a:r>
            <a:r>
              <a:rPr lang="en-US" altLang="zh-TW" i="1" baseline="-25000" dirty="0" smtClean="0">
                <a:latin typeface="Times New Roman" pitchFamily="18" charset="0"/>
              </a:rPr>
              <a:t>a</a:t>
            </a:r>
            <a:r>
              <a:rPr lang="en-US" altLang="zh-TW" i="1" baseline="30000" dirty="0" smtClean="0">
                <a:latin typeface="Times New Roman" pitchFamily="18" charset="0"/>
              </a:rPr>
              <a:t>x</a:t>
            </a:r>
            <a:r>
              <a:rPr lang="zh-TW" altLang="en-US" i="1" baseline="-25000" dirty="0" smtClean="0"/>
              <a:t> </a:t>
            </a:r>
            <a:r>
              <a:rPr lang="en-US" altLang="zh-TW" i="1" dirty="0">
                <a:latin typeface="Times New Roman" pitchFamily="18" charset="0"/>
              </a:rPr>
              <a:t>f</a:t>
            </a:r>
            <a:r>
              <a:rPr lang="zh-TW" altLang="en-US" dirty="0"/>
              <a:t>(</a:t>
            </a:r>
            <a:r>
              <a:rPr lang="en-US" altLang="zh-TW" i="1" dirty="0">
                <a:latin typeface="Times New Roman" pitchFamily="18" charset="0"/>
              </a:rPr>
              <a:t>s</a:t>
            </a:r>
            <a:r>
              <a:rPr lang="zh-TW" altLang="en-US" dirty="0"/>
              <a:t>)</a:t>
            </a:r>
            <a:r>
              <a:rPr lang="en-US" altLang="zh-TW" i="1" dirty="0" err="1">
                <a:latin typeface="Times New Roman" pitchFamily="18" charset="0"/>
              </a:rPr>
              <a:t>ds</a:t>
            </a:r>
            <a:r>
              <a:rPr lang="zh-TW" altLang="en-US" dirty="0">
                <a:latin typeface="Times New Roman" pitchFamily="18" charset="0"/>
              </a:rPr>
              <a:t> </a:t>
            </a:r>
            <a:r>
              <a:rPr lang="en-US" altLang="zh-TW" dirty="0"/>
              <a:t>is known as </a:t>
            </a:r>
            <a:r>
              <a:rPr lang="en-US" altLang="zh-TW" b="1" dirty="0">
                <a:solidFill>
                  <a:schemeClr val="folHlink"/>
                </a:solidFill>
              </a:rPr>
              <a:t>cumulative probability distribution</a:t>
            </a:r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636132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516863D-ACE7-4E01-AF21-D92283593FE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44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60648"/>
            <a:ext cx="8496944" cy="115212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Example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950" y="1447800"/>
            <a:ext cx="5327650" cy="47244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dirty="0"/>
              <a:t>Define </a:t>
            </a:r>
            <a:r>
              <a:rPr lang="en-US" altLang="zh-TW" i="1" dirty="0">
                <a:latin typeface="Times New Roman" pitchFamily="18" charset="0"/>
              </a:rPr>
              <a:t>X</a:t>
            </a:r>
            <a:r>
              <a:rPr lang="zh-TW" altLang="en-US" dirty="0">
                <a:latin typeface="Times New Roman" pitchFamily="18" charset="0"/>
              </a:rPr>
              <a:t> </a:t>
            </a:r>
            <a:r>
              <a:rPr lang="en-US" altLang="zh-TW" dirty="0"/>
              <a:t>as the </a:t>
            </a:r>
            <a:r>
              <a:rPr lang="en-US" altLang="zh-TW" b="1" dirty="0">
                <a:solidFill>
                  <a:schemeClr val="folHlink"/>
                </a:solidFill>
              </a:rPr>
              <a:t>elapsed time</a:t>
            </a:r>
            <a:r>
              <a:rPr lang="en-US" altLang="zh-TW" dirty="0"/>
              <a:t> (in minutes) from placing an order at the drive-through speaker to picking up the order.</a:t>
            </a:r>
            <a:endParaRPr lang="zh-TW" altLang="en-US" dirty="0"/>
          </a:p>
        </p:txBody>
      </p:sp>
      <p:graphicFrame>
        <p:nvGraphicFramePr>
          <p:cNvPr id="163844" name="Object 4"/>
          <p:cNvGraphicFramePr>
            <a:graphicFrameLocks noChangeAspect="1"/>
          </p:cNvGraphicFramePr>
          <p:nvPr/>
        </p:nvGraphicFramePr>
        <p:xfrm>
          <a:off x="5292725" y="1524000"/>
          <a:ext cx="3757613" cy="464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524" name="工作表" r:id="rId3" imgW="1376280" imgH="2312280" progId="Excel.Sheet.8">
                  <p:embed/>
                </p:oleObj>
              </mc:Choice>
              <mc:Fallback>
                <p:oleObj name="工作表" r:id="rId3" imgW="1376280" imgH="231228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1524000"/>
                        <a:ext cx="3757613" cy="4648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410214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392F4D4-D0DB-4D6C-A3B0-6B556DEB1FA4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45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aphicFrame>
        <p:nvGraphicFramePr>
          <p:cNvPr id="53254" name="Object 1030"/>
          <p:cNvGraphicFramePr>
            <a:graphicFrameLocks noChangeAspect="1"/>
          </p:cNvGraphicFramePr>
          <p:nvPr>
            <p:extLst/>
          </p:nvPr>
        </p:nvGraphicFramePr>
        <p:xfrm>
          <a:off x="1042988" y="1052736"/>
          <a:ext cx="7416800" cy="5616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48" name="工作表" r:id="rId3" imgW="10194480" imgH="7127280" progId="Excel.Sheet.8">
                  <p:embed/>
                </p:oleObj>
              </mc:Choice>
              <mc:Fallback>
                <p:oleObj name="工作表" r:id="rId3" imgW="10194480" imgH="712728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052736"/>
                        <a:ext cx="7416800" cy="561662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6" name="Rectangle 1032"/>
          <p:cNvSpPr>
            <a:spLocks noGrp="1" noChangeArrowheads="1"/>
          </p:cNvSpPr>
          <p:nvPr>
            <p:ph type="title"/>
          </p:nvPr>
        </p:nvSpPr>
        <p:spPr>
          <a:xfrm>
            <a:off x="539552" y="241986"/>
            <a:ext cx="8242498" cy="864096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Plot of </a:t>
            </a:r>
            <a:r>
              <a:rPr lang="en-US" altLang="zh-TW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TW" dirty="0"/>
              <a:t>(</a:t>
            </a:r>
            <a:r>
              <a:rPr lang="en-US" altLang="zh-TW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dirty="0"/>
              <a:t>)</a:t>
            </a:r>
          </a:p>
        </p:txBody>
      </p:sp>
      <p:cxnSp>
        <p:nvCxnSpPr>
          <p:cNvPr id="3" name="直線接點 2"/>
          <p:cNvCxnSpPr/>
          <p:nvPr/>
        </p:nvCxnSpPr>
        <p:spPr bwMode="auto">
          <a:xfrm>
            <a:off x="3131840" y="4527782"/>
            <a:ext cx="0" cy="8640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7" name="直線接點 6"/>
          <p:cNvCxnSpPr/>
          <p:nvPr/>
        </p:nvCxnSpPr>
        <p:spPr bwMode="auto">
          <a:xfrm>
            <a:off x="2195736" y="4541164"/>
            <a:ext cx="93610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9" name="文字方塊 8"/>
          <p:cNvSpPr txBox="1"/>
          <p:nvPr/>
        </p:nvSpPr>
        <p:spPr>
          <a:xfrm>
            <a:off x="1359633" y="4393822"/>
            <a:ext cx="86409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0.398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線接點 11"/>
          <p:cNvCxnSpPr/>
          <p:nvPr/>
        </p:nvCxnSpPr>
        <p:spPr bwMode="auto">
          <a:xfrm>
            <a:off x="3770581" y="3995772"/>
            <a:ext cx="0" cy="138246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5" name="直線接點 14"/>
          <p:cNvCxnSpPr/>
          <p:nvPr/>
        </p:nvCxnSpPr>
        <p:spPr bwMode="auto">
          <a:xfrm>
            <a:off x="2195736" y="4018716"/>
            <a:ext cx="15565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8" name="文字方塊 17"/>
          <p:cNvSpPr txBox="1"/>
          <p:nvPr/>
        </p:nvSpPr>
        <p:spPr>
          <a:xfrm>
            <a:off x="1359633" y="3846476"/>
            <a:ext cx="86409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0.639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直線接點 18"/>
          <p:cNvCxnSpPr/>
          <p:nvPr/>
        </p:nvCxnSpPr>
        <p:spPr bwMode="auto">
          <a:xfrm>
            <a:off x="4374638" y="3685674"/>
            <a:ext cx="0" cy="169255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2" name="直線接點 21"/>
          <p:cNvCxnSpPr/>
          <p:nvPr/>
        </p:nvCxnSpPr>
        <p:spPr bwMode="auto">
          <a:xfrm>
            <a:off x="2195736" y="3691679"/>
            <a:ext cx="2178902" cy="33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4" name="文字方塊 23"/>
          <p:cNvSpPr txBox="1"/>
          <p:nvPr/>
        </p:nvSpPr>
        <p:spPr>
          <a:xfrm>
            <a:off x="1331640" y="3501008"/>
            <a:ext cx="86409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0.786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5" name="直線接點 24"/>
          <p:cNvCxnSpPr/>
          <p:nvPr/>
        </p:nvCxnSpPr>
        <p:spPr bwMode="auto">
          <a:xfrm>
            <a:off x="5004048" y="3501008"/>
            <a:ext cx="0" cy="187756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7" name="直線接點 26"/>
          <p:cNvCxnSpPr/>
          <p:nvPr/>
        </p:nvCxnSpPr>
        <p:spPr bwMode="auto">
          <a:xfrm>
            <a:off x="2195736" y="3501008"/>
            <a:ext cx="2808312" cy="33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9" name="文字方塊 28"/>
          <p:cNvSpPr txBox="1"/>
          <p:nvPr/>
        </p:nvSpPr>
        <p:spPr>
          <a:xfrm>
            <a:off x="1331640" y="328498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0.874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0" name="直線接點 29"/>
          <p:cNvCxnSpPr/>
          <p:nvPr/>
        </p:nvCxnSpPr>
        <p:spPr bwMode="auto">
          <a:xfrm>
            <a:off x="5570781" y="3430763"/>
            <a:ext cx="0" cy="195041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3" name="直線接點 32"/>
          <p:cNvCxnSpPr/>
          <p:nvPr/>
        </p:nvCxnSpPr>
        <p:spPr bwMode="auto">
          <a:xfrm>
            <a:off x="2195736" y="3402069"/>
            <a:ext cx="3387013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4" name="直線單箭頭接點 33"/>
          <p:cNvCxnSpPr/>
          <p:nvPr/>
        </p:nvCxnSpPr>
        <p:spPr bwMode="auto">
          <a:xfrm>
            <a:off x="1926366" y="3140968"/>
            <a:ext cx="288032" cy="24120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37" name="文字方塊 36"/>
          <p:cNvSpPr txBox="1"/>
          <p:nvPr/>
        </p:nvSpPr>
        <p:spPr>
          <a:xfrm>
            <a:off x="1187624" y="2987660"/>
            <a:ext cx="8107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0.928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9" name="直線接點 38"/>
          <p:cNvCxnSpPr/>
          <p:nvPr/>
        </p:nvCxnSpPr>
        <p:spPr bwMode="auto">
          <a:xfrm>
            <a:off x="6156176" y="3310162"/>
            <a:ext cx="0" cy="208068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2" name="直線接點 41"/>
          <p:cNvCxnSpPr/>
          <p:nvPr/>
        </p:nvCxnSpPr>
        <p:spPr bwMode="auto">
          <a:xfrm>
            <a:off x="2195736" y="3310376"/>
            <a:ext cx="3961455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53" name="直線單箭頭接點 52"/>
          <p:cNvCxnSpPr/>
          <p:nvPr/>
        </p:nvCxnSpPr>
        <p:spPr bwMode="auto">
          <a:xfrm>
            <a:off x="2070382" y="2996952"/>
            <a:ext cx="155443" cy="35095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55" name="文字方塊 54"/>
          <p:cNvSpPr txBox="1"/>
          <p:nvPr/>
        </p:nvSpPr>
        <p:spPr>
          <a:xfrm>
            <a:off x="1312978" y="2627620"/>
            <a:ext cx="8107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0.961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6" name="直線接點 55"/>
          <p:cNvCxnSpPr/>
          <p:nvPr/>
        </p:nvCxnSpPr>
        <p:spPr bwMode="auto">
          <a:xfrm>
            <a:off x="6804248" y="3284984"/>
            <a:ext cx="0" cy="209619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直線接點 57"/>
          <p:cNvCxnSpPr/>
          <p:nvPr/>
        </p:nvCxnSpPr>
        <p:spPr bwMode="auto">
          <a:xfrm>
            <a:off x="7380312" y="3261569"/>
            <a:ext cx="0" cy="213030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60" name="直線接點 59"/>
          <p:cNvCxnSpPr/>
          <p:nvPr/>
        </p:nvCxnSpPr>
        <p:spPr bwMode="auto">
          <a:xfrm>
            <a:off x="8028384" y="3238153"/>
            <a:ext cx="0" cy="215372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62" name="直線接點 61"/>
          <p:cNvCxnSpPr/>
          <p:nvPr/>
        </p:nvCxnSpPr>
        <p:spPr bwMode="auto">
          <a:xfrm>
            <a:off x="2225825" y="3266322"/>
            <a:ext cx="4578423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64" name="直線接點 63"/>
          <p:cNvCxnSpPr/>
          <p:nvPr/>
        </p:nvCxnSpPr>
        <p:spPr bwMode="auto">
          <a:xfrm>
            <a:off x="2195736" y="3256815"/>
            <a:ext cx="518457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66" name="直線接點 65"/>
          <p:cNvCxnSpPr/>
          <p:nvPr/>
        </p:nvCxnSpPr>
        <p:spPr bwMode="auto">
          <a:xfrm>
            <a:off x="2214398" y="3222627"/>
            <a:ext cx="581398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68" name="直線單箭頭接點 67"/>
          <p:cNvCxnSpPr>
            <a:stCxn id="71" idx="2"/>
          </p:cNvCxnSpPr>
          <p:nvPr/>
        </p:nvCxnSpPr>
        <p:spPr bwMode="auto">
          <a:xfrm>
            <a:off x="1998374" y="2630508"/>
            <a:ext cx="275083" cy="63581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1" name="文字方塊 70"/>
          <p:cNvSpPr txBox="1"/>
          <p:nvPr/>
        </p:nvSpPr>
        <p:spPr>
          <a:xfrm>
            <a:off x="1592999" y="2261176"/>
            <a:ext cx="8107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0.981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3" name="直線單箭頭接點 72"/>
          <p:cNvCxnSpPr/>
          <p:nvPr/>
        </p:nvCxnSpPr>
        <p:spPr bwMode="auto">
          <a:xfrm flipH="1">
            <a:off x="2273457" y="2550410"/>
            <a:ext cx="282319" cy="68774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6" name="文字方塊 75"/>
          <p:cNvSpPr txBox="1"/>
          <p:nvPr/>
        </p:nvSpPr>
        <p:spPr>
          <a:xfrm>
            <a:off x="2273457" y="2272892"/>
            <a:ext cx="8107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0.993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7" name="直線單箭頭接點 76"/>
          <p:cNvCxnSpPr/>
          <p:nvPr/>
        </p:nvCxnSpPr>
        <p:spPr bwMode="auto">
          <a:xfrm flipH="1">
            <a:off x="2403749" y="2468414"/>
            <a:ext cx="751317" cy="75421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9" name="文字方塊 78"/>
          <p:cNvSpPr txBox="1"/>
          <p:nvPr/>
        </p:nvSpPr>
        <p:spPr>
          <a:xfrm>
            <a:off x="3131840" y="2294300"/>
            <a:ext cx="8107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1.000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252268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E1801DB-3210-4BB4-BD2F-A2232CC0CB9B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46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8314506" cy="1107976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Question 1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71600"/>
            <a:ext cx="8496300" cy="14478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/>
              <a:t>Find the probability that service time is no more than 3 minutes.</a:t>
            </a:r>
            <a:endParaRPr lang="zh-TW" altLang="en-US"/>
          </a:p>
        </p:txBody>
      </p:sp>
      <p:graphicFrame>
        <p:nvGraphicFramePr>
          <p:cNvPr id="165892" name="Object 4"/>
          <p:cNvGraphicFramePr>
            <a:graphicFrameLocks noChangeAspect="1"/>
          </p:cNvGraphicFramePr>
          <p:nvPr/>
        </p:nvGraphicFramePr>
        <p:xfrm>
          <a:off x="4859338" y="3205163"/>
          <a:ext cx="3352800" cy="346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630" name="工作表" r:id="rId3" imgW="1376280" imgH="2312280" progId="Excel.Sheet.8">
                  <p:embed/>
                </p:oleObj>
              </mc:Choice>
              <mc:Fallback>
                <p:oleObj name="工作表" r:id="rId3" imgW="1376280" imgH="231228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3205163"/>
                        <a:ext cx="3352800" cy="34639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893" name="Object 5"/>
          <p:cNvGraphicFramePr>
            <a:graphicFrameLocks noChangeAspect="1"/>
          </p:cNvGraphicFramePr>
          <p:nvPr/>
        </p:nvGraphicFramePr>
        <p:xfrm>
          <a:off x="971550" y="3278188"/>
          <a:ext cx="2914650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631" name="方程式" r:id="rId5" imgW="622080" imgH="203040" progId="Equation.3">
                  <p:embed/>
                </p:oleObj>
              </mc:Choice>
              <mc:Fallback>
                <p:oleObj name="方程式" r:id="rId5" imgW="6220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278188"/>
                        <a:ext cx="2914650" cy="944562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894" name="Line 6"/>
          <p:cNvSpPr>
            <a:spLocks noChangeShapeType="1"/>
          </p:cNvSpPr>
          <p:nvPr/>
        </p:nvSpPr>
        <p:spPr bwMode="auto">
          <a:xfrm>
            <a:off x="3810000" y="3857625"/>
            <a:ext cx="3425825" cy="13636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879810" y="4229759"/>
            <a:ext cx="3744987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TW" altLang="en-US" sz="48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= </a:t>
            </a:r>
            <a:r>
              <a:rPr lang="en-US" altLang="zh-TW" sz="48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0.928</a:t>
            </a:r>
            <a:endParaRPr lang="zh-TW" altLang="en-US" sz="48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1187108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5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5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4" grpId="0" animBg="1"/>
      <p:bldP spid="11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B7ACBA5-164B-4C8A-9FCE-FA5F32FFE24B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47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6691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23528" y="260648"/>
            <a:ext cx="8458522" cy="115212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Question 2</a:t>
            </a:r>
          </a:p>
        </p:txBody>
      </p:sp>
      <p:sp>
        <p:nvSpPr>
          <p:cNvPr id="16691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50825" y="1371600"/>
            <a:ext cx="8455025" cy="14478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/>
              <a:t>Find the probability that service time is equal to 2 minutes.</a:t>
            </a:r>
            <a:endParaRPr lang="zh-TW" altLang="en-US"/>
          </a:p>
        </p:txBody>
      </p:sp>
      <p:graphicFrame>
        <p:nvGraphicFramePr>
          <p:cNvPr id="166916" name="Object 1028"/>
          <p:cNvGraphicFramePr>
            <a:graphicFrameLocks noChangeAspect="1"/>
          </p:cNvGraphicFramePr>
          <p:nvPr/>
        </p:nvGraphicFramePr>
        <p:xfrm>
          <a:off x="4859338" y="3068638"/>
          <a:ext cx="3352800" cy="346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654" name="工作表" r:id="rId3" imgW="1376280" imgH="2312280" progId="Excel.Sheet.8">
                  <p:embed/>
                </p:oleObj>
              </mc:Choice>
              <mc:Fallback>
                <p:oleObj name="工作表" r:id="rId3" imgW="1376280" imgH="231228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3068638"/>
                        <a:ext cx="3352800" cy="34639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17" name="Object 1029"/>
          <p:cNvGraphicFramePr>
            <a:graphicFrameLocks noChangeAspect="1"/>
          </p:cNvGraphicFramePr>
          <p:nvPr/>
        </p:nvGraphicFramePr>
        <p:xfrm>
          <a:off x="971550" y="3070225"/>
          <a:ext cx="2932113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655" name="方程式" r:id="rId5" imgW="622080" imgH="203040" progId="Equation.3">
                  <p:embed/>
                </p:oleObj>
              </mc:Choice>
              <mc:Fallback>
                <p:oleObj name="方程式" r:id="rId5" imgW="6220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070225"/>
                        <a:ext cx="2932113" cy="950913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963927" y="4021138"/>
            <a:ext cx="3744987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TW" altLang="en-US" sz="48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= </a:t>
            </a:r>
            <a:r>
              <a:rPr lang="en-US" altLang="zh-TW" sz="48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0</a:t>
            </a:r>
            <a:endParaRPr lang="zh-TW" altLang="en-US" sz="48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3946704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6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41A5DFB-320A-422B-987E-249307933FD5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48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60648"/>
            <a:ext cx="8386514" cy="1107976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Question 3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371600"/>
            <a:ext cx="8526462" cy="14478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/>
              <a:t>Find the probability that service time is more than 1 minutes.</a:t>
            </a:r>
            <a:endParaRPr lang="zh-TW" altLang="en-US"/>
          </a:p>
        </p:txBody>
      </p:sp>
      <p:graphicFrame>
        <p:nvGraphicFramePr>
          <p:cNvPr id="168964" name="Object 4"/>
          <p:cNvGraphicFramePr>
            <a:graphicFrameLocks noChangeAspect="1"/>
          </p:cNvGraphicFramePr>
          <p:nvPr/>
        </p:nvGraphicFramePr>
        <p:xfrm>
          <a:off x="5486400" y="2819400"/>
          <a:ext cx="3352800" cy="346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36" name="工作表" r:id="rId3" imgW="1376280" imgH="2312280" progId="Excel.Sheet.8">
                  <p:embed/>
                </p:oleObj>
              </mc:Choice>
              <mc:Fallback>
                <p:oleObj name="工作表" r:id="rId3" imgW="1376280" imgH="231228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2819400"/>
                        <a:ext cx="3352800" cy="34639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65" name="Object 5"/>
          <p:cNvGraphicFramePr>
            <a:graphicFrameLocks noChangeAspect="1"/>
          </p:cNvGraphicFramePr>
          <p:nvPr/>
        </p:nvGraphicFramePr>
        <p:xfrm>
          <a:off x="914400" y="2971800"/>
          <a:ext cx="24860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37" name="方程式" r:id="rId5" imgW="609480" imgH="203040" progId="Equation.3">
                  <p:embed/>
                </p:oleObj>
              </mc:Choice>
              <mc:Fallback>
                <p:oleObj name="方程式" r:id="rId5" imgW="609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971800"/>
                        <a:ext cx="2486025" cy="820738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966" name="Line 6"/>
          <p:cNvSpPr>
            <a:spLocks noChangeShapeType="1"/>
          </p:cNvSpPr>
          <p:nvPr/>
        </p:nvSpPr>
        <p:spPr bwMode="auto">
          <a:xfrm flipV="1">
            <a:off x="4500563" y="3657600"/>
            <a:ext cx="3271837" cy="7080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graphicFrame>
        <p:nvGraphicFramePr>
          <p:cNvPr id="168968" name="Object 8"/>
          <p:cNvGraphicFramePr>
            <a:graphicFrameLocks noChangeAspect="1"/>
          </p:cNvGraphicFramePr>
          <p:nvPr/>
        </p:nvGraphicFramePr>
        <p:xfrm>
          <a:off x="800100" y="3962400"/>
          <a:ext cx="37814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38" name="方程式" r:id="rId7" imgW="927000" imgH="203040" progId="Equation.3">
                  <p:embed/>
                </p:oleObj>
              </mc:Choice>
              <mc:Fallback>
                <p:oleObj name="方程式" r:id="rId7" imgW="9270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3962400"/>
                        <a:ext cx="3781425" cy="820738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843806" y="4783138"/>
            <a:ext cx="3744987" cy="144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TW" altLang="en-US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= </a:t>
            </a:r>
            <a:r>
              <a:rPr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1 –</a:t>
            </a:r>
            <a:r>
              <a:rPr lang="zh-TW" altLang="en-US" sz="4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</a:t>
            </a:r>
            <a:r>
              <a:rPr lang="zh-TW" altLang="en-US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0</a:t>
            </a:r>
            <a:r>
              <a:rPr lang="zh-TW" altLang="en-US" sz="4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.</a:t>
            </a:r>
            <a:r>
              <a:rPr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398 </a:t>
            </a:r>
          </a:p>
          <a:p>
            <a:r>
              <a:rPr lang="zh-TW" altLang="en-US" sz="4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= </a:t>
            </a:r>
            <a:r>
              <a:rPr lang="zh-TW" altLang="en-US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0</a:t>
            </a:r>
            <a:r>
              <a:rPr lang="zh-TW" altLang="en-US" sz="4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.</a:t>
            </a:r>
            <a:r>
              <a:rPr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602</a:t>
            </a:r>
            <a:endParaRPr lang="zh-TW" altLang="en-US" sz="4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3798657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8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8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6" grpId="0" animBg="1"/>
      <p:bldP spid="12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75CB789-99FB-4193-9CD5-1DD759968305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49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8314506" cy="968152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Question 4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125538"/>
            <a:ext cx="8324850" cy="1981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/>
              <a:t>Find the probability that service time is in between 1.5 minutes and 4 minutes.</a:t>
            </a:r>
            <a:endParaRPr lang="zh-TW" altLang="en-US"/>
          </a:p>
        </p:txBody>
      </p:sp>
      <p:graphicFrame>
        <p:nvGraphicFramePr>
          <p:cNvPr id="169988" name="Object 4"/>
          <p:cNvGraphicFramePr>
            <a:graphicFrameLocks noChangeAspect="1"/>
          </p:cNvGraphicFramePr>
          <p:nvPr/>
        </p:nvGraphicFramePr>
        <p:xfrm>
          <a:off x="5486400" y="2971800"/>
          <a:ext cx="3352800" cy="346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60" name="工作表" r:id="rId3" imgW="1376280" imgH="2312280" progId="Excel.Sheet.8">
                  <p:embed/>
                </p:oleObj>
              </mc:Choice>
              <mc:Fallback>
                <p:oleObj name="工作表" r:id="rId3" imgW="1376280" imgH="231228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2971800"/>
                        <a:ext cx="3352800" cy="34639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989" name="Object 5"/>
          <p:cNvGraphicFramePr>
            <a:graphicFrameLocks noChangeAspect="1"/>
          </p:cNvGraphicFramePr>
          <p:nvPr/>
        </p:nvGraphicFramePr>
        <p:xfrm>
          <a:off x="579438" y="3489325"/>
          <a:ext cx="3776662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61" name="方程式" r:id="rId5" imgW="914400" imgH="203040" progId="Equation.3">
                  <p:embed/>
                </p:oleObj>
              </mc:Choice>
              <mc:Fallback>
                <p:oleObj name="方程式" r:id="rId5" imgW="914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438" y="3489325"/>
                        <a:ext cx="3776662" cy="831850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9990" name="Line 6"/>
          <p:cNvSpPr>
            <a:spLocks noChangeShapeType="1"/>
          </p:cNvSpPr>
          <p:nvPr/>
        </p:nvSpPr>
        <p:spPr bwMode="auto">
          <a:xfrm>
            <a:off x="2133600" y="5029200"/>
            <a:ext cx="5715000" cy="609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9991" name="Text Box 7"/>
          <p:cNvSpPr txBox="1">
            <a:spLocks noChangeArrowheads="1"/>
          </p:cNvSpPr>
          <p:nvPr/>
        </p:nvSpPr>
        <p:spPr bwMode="auto">
          <a:xfrm>
            <a:off x="129628" y="5229200"/>
            <a:ext cx="3837910" cy="12618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TW" altLang="en-US" sz="38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= 0.981 </a:t>
            </a:r>
            <a:r>
              <a:rPr lang="en-US" altLang="zh-TW" sz="38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–</a:t>
            </a:r>
            <a:r>
              <a:rPr lang="zh-TW" altLang="en-US" sz="38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</a:t>
            </a:r>
            <a:r>
              <a:rPr lang="zh-TW" altLang="en-US" sz="38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0.639 </a:t>
            </a:r>
            <a:endParaRPr lang="en-US" altLang="zh-TW" sz="38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r>
              <a:rPr lang="zh-TW" altLang="en-US" sz="38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= </a:t>
            </a:r>
            <a:r>
              <a:rPr lang="zh-TW" altLang="en-US" sz="38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0.342</a:t>
            </a:r>
          </a:p>
        </p:txBody>
      </p:sp>
      <p:graphicFrame>
        <p:nvGraphicFramePr>
          <p:cNvPr id="169992" name="Object 8"/>
          <p:cNvGraphicFramePr>
            <a:graphicFrameLocks noChangeAspect="1"/>
          </p:cNvGraphicFramePr>
          <p:nvPr/>
        </p:nvGraphicFramePr>
        <p:xfrm>
          <a:off x="107504" y="4437112"/>
          <a:ext cx="5322849" cy="6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62" name="方程式" r:id="rId7" imgW="1549080" imgH="203040" progId="Equation.3">
                  <p:embed/>
                </p:oleObj>
              </mc:Choice>
              <mc:Fallback>
                <p:oleObj name="方程式" r:id="rId7" imgW="15490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4437112"/>
                        <a:ext cx="5322849" cy="690513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9993" name="Line 9"/>
          <p:cNvSpPr>
            <a:spLocks noChangeShapeType="1"/>
          </p:cNvSpPr>
          <p:nvPr/>
        </p:nvSpPr>
        <p:spPr bwMode="auto">
          <a:xfrm flipV="1">
            <a:off x="5219700" y="4114800"/>
            <a:ext cx="2476500" cy="609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499601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9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9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9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9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9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90" grpId="0" animBg="1"/>
      <p:bldP spid="169991" grpId="0" autoUpdateAnimBg="0"/>
      <p:bldP spid="16999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Geometric Distribution</a:t>
            </a:r>
            <a:endParaRPr lang="zh-TW" altLang="en-US" dirty="0"/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844675"/>
            <a:ext cx="7953375" cy="4573588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altLang="zh-TW" sz="4800" i="1" dirty="0">
                <a:latin typeface="Times New Roman" pitchFamily="18" charset="0"/>
              </a:rPr>
              <a:t>P</a:t>
            </a:r>
            <a:r>
              <a:rPr lang="en-US" altLang="zh-TW" sz="4800" dirty="0"/>
              <a:t>(</a:t>
            </a:r>
            <a:r>
              <a:rPr lang="en-US" altLang="zh-TW" sz="4800" i="1" dirty="0">
                <a:latin typeface="Times New Roman" pitchFamily="18" charset="0"/>
              </a:rPr>
              <a:t>X </a:t>
            </a:r>
            <a:r>
              <a:rPr lang="en-US" altLang="zh-TW" sz="4800" dirty="0"/>
              <a:t>= </a:t>
            </a:r>
            <a:r>
              <a:rPr lang="en-US" altLang="zh-TW" sz="4800" i="1" dirty="0">
                <a:latin typeface="Times New Roman" pitchFamily="18" charset="0"/>
              </a:rPr>
              <a:t>x</a:t>
            </a:r>
            <a:r>
              <a:rPr lang="en-US" altLang="zh-TW" sz="4800" dirty="0"/>
              <a:t>) = </a:t>
            </a:r>
            <a:r>
              <a:rPr lang="en-US" altLang="zh-TW" sz="4800" i="1" dirty="0">
                <a:latin typeface="Times New Roman" pitchFamily="18" charset="0"/>
              </a:rPr>
              <a:t>p</a:t>
            </a:r>
            <a:r>
              <a:rPr lang="en-US" altLang="zh-TW" sz="4800" dirty="0"/>
              <a:t>(1 </a:t>
            </a:r>
            <a:r>
              <a:rPr lang="en-US" altLang="zh-TW" sz="4800" dirty="0" smtClean="0"/>
              <a:t>– </a:t>
            </a:r>
            <a:r>
              <a:rPr lang="en-US" altLang="zh-TW" sz="4800" i="1" dirty="0" smtClean="0">
                <a:latin typeface="Times New Roman" pitchFamily="18" charset="0"/>
              </a:rPr>
              <a:t>p</a:t>
            </a:r>
            <a:r>
              <a:rPr lang="en-US" altLang="zh-TW" sz="4800" dirty="0" smtClean="0"/>
              <a:t>)</a:t>
            </a:r>
            <a:r>
              <a:rPr lang="en-US" altLang="zh-TW" sz="4800" i="1" baseline="30000" dirty="0" smtClean="0">
                <a:latin typeface="Times New Roman" pitchFamily="18" charset="0"/>
              </a:rPr>
              <a:t>x</a:t>
            </a:r>
            <a:endParaRPr lang="en-US" altLang="zh-TW" sz="4800" dirty="0">
              <a:latin typeface="Times New Roman" pitchFamily="18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TW" sz="4800" dirty="0"/>
              <a:t>where </a:t>
            </a:r>
            <a:r>
              <a:rPr lang="en-US" altLang="zh-TW" sz="4800" i="1" dirty="0">
                <a:latin typeface="Times New Roman" pitchFamily="18" charset="0"/>
              </a:rPr>
              <a:t>p</a:t>
            </a:r>
            <a:r>
              <a:rPr lang="en-US" altLang="zh-TW" sz="4800" dirty="0"/>
              <a:t> = the probability of success and </a:t>
            </a:r>
            <a:r>
              <a:rPr lang="en-US" altLang="zh-TW" sz="4800" i="1" dirty="0">
                <a:latin typeface="Times New Roman" pitchFamily="18" charset="0"/>
              </a:rPr>
              <a:t>x</a:t>
            </a:r>
            <a:r>
              <a:rPr lang="en-US" altLang="zh-TW" sz="4800" dirty="0">
                <a:latin typeface="Times New Roman" pitchFamily="18" charset="0"/>
              </a:rPr>
              <a:t> </a:t>
            </a:r>
            <a:r>
              <a:rPr lang="en-US" altLang="zh-TW" sz="4800" dirty="0"/>
              <a:t>= the number of failures before success</a:t>
            </a:r>
            <a:endParaRPr lang="zh-TW" altLang="en-US" sz="4800" dirty="0"/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E43E7-7C53-4E08-AB62-702AD6795D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30494FB-36D1-4B4D-B683-4A368A726B2E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5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C01BF05-BED7-4C02-BB44-FC48187F4A41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50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60648"/>
            <a:ext cx="8667750" cy="1255713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Mean and Variance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557338"/>
            <a:ext cx="8583613" cy="1727200"/>
          </a:xfrm>
          <a:noFill/>
          <a:ln/>
        </p:spPr>
        <p:txBody>
          <a:bodyPr lIns="90488" tIns="44450" rIns="90488" bIns="44450"/>
          <a:lstStyle/>
          <a:p>
            <a:pPr>
              <a:buFont typeface="Wingdings" pitchFamily="2" charset="2"/>
              <a:buNone/>
            </a:pPr>
            <a:r>
              <a:rPr lang="en-US" altLang="zh-TW"/>
              <a:t>Mean: </a:t>
            </a:r>
          </a:p>
          <a:p>
            <a:pPr>
              <a:buFont typeface="Wingdings" pitchFamily="2" charset="2"/>
              <a:buNone/>
            </a:pPr>
            <a:r>
              <a:rPr lang="en-US" altLang="zh-TW"/>
              <a:t>Variance:</a:t>
            </a:r>
          </a:p>
        </p:txBody>
      </p:sp>
      <p:graphicFrame>
        <p:nvGraphicFramePr>
          <p:cNvPr id="51204" name="Object 4"/>
          <p:cNvGraphicFramePr>
            <a:graphicFrameLocks noChangeAspect="1"/>
          </p:cNvGraphicFramePr>
          <p:nvPr>
            <p:extLst/>
          </p:nvPr>
        </p:nvGraphicFramePr>
        <p:xfrm>
          <a:off x="2217738" y="1390650"/>
          <a:ext cx="3732212" cy="110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784" name="方程式" r:id="rId3" imgW="1015920" imgH="304560" progId="Equation.3">
                  <p:embed/>
                </p:oleObj>
              </mc:Choice>
              <mc:Fallback>
                <p:oleObj name="方程式" r:id="rId3" imgW="101592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2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7738" y="1390650"/>
                        <a:ext cx="3732212" cy="1109663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6" name="Object 6"/>
          <p:cNvGraphicFramePr>
            <a:graphicFrameLocks noChangeAspect="1"/>
          </p:cNvGraphicFramePr>
          <p:nvPr>
            <p:extLst/>
          </p:nvPr>
        </p:nvGraphicFramePr>
        <p:xfrm>
          <a:off x="3708400" y="3335338"/>
          <a:ext cx="4899025" cy="110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785" name="方程式" r:id="rId5" imgW="1333440" imgH="304560" progId="Equation.3">
                  <p:embed/>
                </p:oleObj>
              </mc:Choice>
              <mc:Fallback>
                <p:oleObj name="方程式" r:id="rId5" imgW="133344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3335338"/>
                        <a:ext cx="4899025" cy="1109662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7" name="Object 7"/>
          <p:cNvGraphicFramePr>
            <a:graphicFrameLocks noChangeAspect="1"/>
          </p:cNvGraphicFramePr>
          <p:nvPr>
            <p:extLst/>
          </p:nvPr>
        </p:nvGraphicFramePr>
        <p:xfrm>
          <a:off x="2938463" y="2254250"/>
          <a:ext cx="5365750" cy="110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786" name="方程式" r:id="rId7" imgW="1460160" imgH="304560" progId="Equation.3">
                  <p:embed/>
                </p:oleObj>
              </mc:Choice>
              <mc:Fallback>
                <p:oleObj name="方程式" r:id="rId7" imgW="146016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100000" contrast="-2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463" y="2254250"/>
                        <a:ext cx="5365750" cy="1109663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755576" y="4529052"/>
            <a:ext cx="8006283" cy="2089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342900" indent="-342900">
              <a:spcBef>
                <a:spcPct val="100000"/>
              </a:spcBef>
              <a:buClr>
                <a:schemeClr val="hlink"/>
              </a:buClr>
              <a:buSzPct val="65000"/>
              <a:buFont typeface="Wingdings" pitchFamily="2" charset="2"/>
              <a:buNone/>
            </a:pPr>
            <a:r>
              <a:rPr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Note : Without knowing </a:t>
            </a:r>
            <a:r>
              <a:rPr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f</a:t>
            </a:r>
            <a:r>
              <a:rPr lang="zh-TW" altLang="en-US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</a:t>
            </a:r>
            <a:r>
              <a:rPr lang="zh-TW" altLang="en-US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), </a:t>
            </a:r>
            <a:r>
              <a:rPr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there is no way to compute </a:t>
            </a:r>
            <a:r>
              <a:rPr lang="zh-TW" altLang="en-US" sz="4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</a:t>
            </a:r>
            <a:r>
              <a:rPr lang="zh-TW" altLang="en-US" sz="4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and </a:t>
            </a:r>
            <a:r>
              <a:rPr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</a:t>
            </a:r>
            <a:r>
              <a:rPr lang="en-US" altLang="zh-TW" sz="4400" baseline="30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  <a:r>
              <a:rPr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. </a:t>
            </a:r>
            <a:endParaRPr lang="zh-TW" altLang="en-US" sz="4400" dirty="0">
              <a:effectLst>
                <a:outerShdw blurRad="38100" dist="38100" dir="2700000" algn="tl">
                  <a:srgbClr val="000000"/>
                </a:outerShdw>
              </a:effectLst>
              <a:latin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4080898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C2F7A8D-A8E3-4352-861A-3E43E6C04B60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51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484784"/>
            <a:ext cx="8439150" cy="22098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dirty="0"/>
              <a:t>A random variable </a:t>
            </a:r>
            <a:r>
              <a:rPr lang="en-US" altLang="zh-TW" b="1" i="1" dirty="0">
                <a:solidFill>
                  <a:schemeClr val="folHlink"/>
                </a:solidFill>
                <a:latin typeface="Times New Roman" pitchFamily="18" charset="0"/>
              </a:rPr>
              <a:t>X</a:t>
            </a:r>
            <a:r>
              <a:rPr lang="en-US" altLang="zh-TW" dirty="0">
                <a:solidFill>
                  <a:schemeClr val="folHlink"/>
                </a:solidFill>
                <a:latin typeface="Times New Roman" pitchFamily="18" charset="0"/>
              </a:rPr>
              <a:t> </a:t>
            </a:r>
            <a:r>
              <a:rPr lang="en-US" altLang="zh-TW" dirty="0"/>
              <a:t>is said to be uniformly distributed if its density function is</a:t>
            </a:r>
          </a:p>
        </p:txBody>
      </p:sp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611560" y="3717032"/>
          <a:ext cx="4052887" cy="238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693" name="方程式" r:id="rId3" imgW="990360" imgH="583920" progId="Equation.3">
                  <p:embed/>
                </p:oleObj>
              </mc:Choice>
              <mc:Fallback>
                <p:oleObj name="方程式" r:id="rId3" imgW="990360" imgH="583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3717032"/>
                        <a:ext cx="4052887" cy="2381250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9" name="Rectangle 7"/>
          <p:cNvSpPr>
            <a:spLocks noGrp="1" noChangeArrowheads="1"/>
          </p:cNvSpPr>
          <p:nvPr>
            <p:ph type="title"/>
          </p:nvPr>
        </p:nvSpPr>
        <p:spPr>
          <a:xfrm>
            <a:off x="144016" y="260648"/>
            <a:ext cx="8892480" cy="1368152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911225" algn="l"/>
              </a:tabLst>
              <a:defRPr/>
            </a:pPr>
            <a:r>
              <a:rPr lang="en-US" altLang="zh-TW" dirty="0"/>
              <a:t>Uniform </a:t>
            </a:r>
            <a:r>
              <a:rPr lang="en-US" altLang="zh-TW" dirty="0" smtClean="0"/>
              <a:t>Density Distribution</a:t>
            </a:r>
            <a:endParaRPr lang="en-US" altLang="zh-TW" dirty="0"/>
          </a:p>
        </p:txBody>
      </p:sp>
      <p:grpSp>
        <p:nvGrpSpPr>
          <p:cNvPr id="23" name="群組 22"/>
          <p:cNvGrpSpPr/>
          <p:nvPr/>
        </p:nvGrpSpPr>
        <p:grpSpPr>
          <a:xfrm>
            <a:off x="4634259" y="3645024"/>
            <a:ext cx="4258221" cy="2819400"/>
            <a:chOff x="4716016" y="3759250"/>
            <a:chExt cx="4258221" cy="2819400"/>
          </a:xfrm>
        </p:grpSpPr>
        <p:sp>
          <p:nvSpPr>
            <p:cNvPr id="8" name="Line 4"/>
            <p:cNvSpPr>
              <a:spLocks noChangeShapeType="1"/>
            </p:cNvSpPr>
            <p:nvPr/>
          </p:nvSpPr>
          <p:spPr bwMode="auto">
            <a:xfrm flipH="1">
              <a:off x="5588099" y="3759250"/>
              <a:ext cx="0" cy="2819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Line 5"/>
            <p:cNvSpPr>
              <a:spLocks noChangeShapeType="1"/>
            </p:cNvSpPr>
            <p:nvPr/>
          </p:nvSpPr>
          <p:spPr bwMode="auto">
            <a:xfrm flipV="1">
              <a:off x="5286474" y="5742037"/>
              <a:ext cx="34051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5896074" y="4437112"/>
              <a:ext cx="1981200" cy="130968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5733877" y="5631458"/>
              <a:ext cx="409575" cy="6381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0" lang="en-US" altLang="zh-TW" sz="3600" i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7678093" y="5703466"/>
              <a:ext cx="409575" cy="6381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0" lang="en-US" altLang="zh-TW" sz="3600" i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5591274" y="4437112"/>
              <a:ext cx="2286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4716016" y="3789040"/>
              <a:ext cx="887413" cy="6985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0" lang="en-US" altLang="zh-TW" sz="4000" i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f</a:t>
              </a:r>
              <a:r>
                <a:rPr kumimoji="0" lang="en-US" altLang="zh-TW" sz="40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(</a:t>
              </a:r>
              <a:r>
                <a:rPr kumimoji="0" lang="en-US" altLang="zh-TW" sz="4000" i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x</a:t>
              </a:r>
              <a:r>
                <a:rPr kumimoji="0" lang="en-US" altLang="zh-TW" sz="40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8545612" y="5105450"/>
              <a:ext cx="428625" cy="7588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0" lang="en-US" altLang="zh-TW" sz="44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x</a:t>
              </a:r>
            </a:p>
          </p:txBody>
        </p:sp>
      </p:grpSp>
      <p:cxnSp>
        <p:nvCxnSpPr>
          <p:cNvPr id="3" name="直線單箭頭接點 2"/>
          <p:cNvCxnSpPr>
            <a:endCxn id="13" idx="0"/>
          </p:cNvCxnSpPr>
          <p:nvPr/>
        </p:nvCxnSpPr>
        <p:spPr bwMode="auto">
          <a:xfrm flipV="1">
            <a:off x="4067944" y="4322886"/>
            <a:ext cx="1441573" cy="25824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117537318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C2F7A8D-A8E3-4352-861A-3E43E6C04B60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52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700808"/>
            <a:ext cx="8439150" cy="144016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dirty="0"/>
              <a:t>A random variable </a:t>
            </a:r>
            <a:r>
              <a:rPr lang="en-US" altLang="zh-TW" b="1" i="1" dirty="0">
                <a:solidFill>
                  <a:schemeClr val="folHlink"/>
                </a:solidFill>
                <a:latin typeface="Times New Roman" pitchFamily="18" charset="0"/>
              </a:rPr>
              <a:t>X</a:t>
            </a:r>
            <a:r>
              <a:rPr lang="en-US" altLang="zh-TW" dirty="0">
                <a:solidFill>
                  <a:schemeClr val="folHlink"/>
                </a:solidFill>
                <a:latin typeface="Times New Roman" pitchFamily="18" charset="0"/>
              </a:rPr>
              <a:t> </a:t>
            </a:r>
            <a:r>
              <a:rPr lang="en-US" altLang="zh-TW" dirty="0"/>
              <a:t>is said to be uniformly distributed </a:t>
            </a:r>
            <a:r>
              <a:rPr lang="en-US" altLang="zh-TW" dirty="0" smtClean="0"/>
              <a:t>as</a:t>
            </a:r>
            <a:endParaRPr lang="en-US" altLang="zh-TW" dirty="0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title"/>
          </p:nvPr>
        </p:nvSpPr>
        <p:spPr>
          <a:xfrm>
            <a:off x="323528" y="260648"/>
            <a:ext cx="8568630" cy="160364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911225" algn="l"/>
              </a:tabLst>
              <a:defRPr/>
            </a:pPr>
            <a:r>
              <a:rPr lang="en-US" altLang="zh-TW" dirty="0"/>
              <a:t>Uniform </a:t>
            </a:r>
            <a:r>
              <a:rPr lang="en-US" altLang="zh-TW" dirty="0" smtClean="0"/>
              <a:t>Probability Distribution</a:t>
            </a:r>
            <a:endParaRPr lang="en-US" altLang="zh-TW" dirty="0"/>
          </a:p>
        </p:txBody>
      </p:sp>
      <p:graphicFrame>
        <p:nvGraphicFramePr>
          <p:cNvPr id="460803" name="Object 3"/>
          <p:cNvGraphicFramePr>
            <a:graphicFrameLocks noChangeAspect="1"/>
          </p:cNvGraphicFramePr>
          <p:nvPr/>
        </p:nvGraphicFramePr>
        <p:xfrm>
          <a:off x="971600" y="4797152"/>
          <a:ext cx="6696744" cy="1476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774" name="方程式" r:id="rId3" imgW="1777680" imgH="393480" progId="Equation.3">
                  <p:embed/>
                </p:oleObj>
              </mc:Choice>
              <mc:Fallback>
                <p:oleObj name="方程式" r:id="rId3" imgW="17776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4797152"/>
                        <a:ext cx="6696744" cy="1476858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04" name="Object 4"/>
          <p:cNvGraphicFramePr>
            <a:graphicFrameLocks noChangeAspect="1"/>
          </p:cNvGraphicFramePr>
          <p:nvPr/>
        </p:nvGraphicFramePr>
        <p:xfrm>
          <a:off x="1763688" y="2924944"/>
          <a:ext cx="5040560" cy="1275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775" name="方程式" r:id="rId5" imgW="1549080" imgH="393480" progId="Equation.3">
                  <p:embed/>
                </p:oleObj>
              </mc:Choice>
              <mc:Fallback>
                <p:oleObj name="方程式" r:id="rId5" imgW="1549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2924944"/>
                        <a:ext cx="5040560" cy="1275635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23528" y="4149080"/>
            <a:ext cx="843915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1" lang="en-US" altLang="zh-TW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The probability distribution is</a:t>
            </a:r>
            <a:endParaRPr kumimoji="1" lang="en-US" altLang="zh-TW" sz="4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195736" y="6165304"/>
            <a:ext cx="3960440" cy="692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1" lang="en-US" altLang="zh-TW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Where </a:t>
            </a:r>
            <a:r>
              <a:rPr kumimoji="1" lang="en-US" altLang="zh-TW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Symbol" pitchFamily="18" charset="2"/>
                <a:ea typeface="+mn-ea"/>
                <a:cs typeface="+mn-cs"/>
              </a:rPr>
              <a:t></a:t>
            </a:r>
            <a:r>
              <a:rPr kumimoji="1" lang="en-US" altLang="zh-TW" sz="36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n-ea"/>
                <a:cs typeface="+mn-cs"/>
              </a:rPr>
              <a:t>a</a:t>
            </a:r>
            <a:r>
              <a:rPr kumimoji="1" lang="en-US" altLang="zh-TW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Symbol" pitchFamily="18" charset="2"/>
                <a:ea typeface="+mn-ea"/>
                <a:cs typeface="+mn-cs"/>
              </a:rPr>
              <a:t></a:t>
            </a:r>
            <a:r>
              <a:rPr kumimoji="1" lang="en-US" altLang="zh-TW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36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n-ea"/>
                <a:cs typeface="+mn-cs"/>
              </a:rPr>
              <a:t>y </a:t>
            </a:r>
            <a:r>
              <a:rPr kumimoji="1" lang="en-US" altLang="zh-TW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Symbol" pitchFamily="18" charset="2"/>
                <a:ea typeface="+mn-ea"/>
                <a:cs typeface="+mn-cs"/>
              </a:rPr>
              <a:t></a:t>
            </a:r>
            <a:r>
              <a:rPr kumimoji="1" lang="en-US" altLang="zh-TW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36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n-ea"/>
                <a:cs typeface="+mn-cs"/>
              </a:rPr>
              <a:t>b</a:t>
            </a:r>
            <a:r>
              <a:rPr kumimoji="1" lang="en-US" altLang="zh-TW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1" lang="en-US" altLang="zh-TW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0356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日期版面配置區 4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23" name="投影片編號版面配置區 6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4E08A1E-6E9D-429E-9F3B-14BA0DEDFA0B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53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60648"/>
            <a:ext cx="8839200" cy="168404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Uniform Probability Distribution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15816" y="5903168"/>
            <a:ext cx="6048375" cy="838200"/>
          </a:xfrm>
          <a:noFill/>
          <a:ln/>
        </p:spPr>
        <p:txBody>
          <a:bodyPr lIns="90488" tIns="44450" rIns="90488" bIns="44450"/>
          <a:lstStyle/>
          <a:p>
            <a:pPr>
              <a:buFont typeface="Wingdings" pitchFamily="2" charset="2"/>
              <a:buNone/>
            </a:pPr>
            <a:r>
              <a:rPr lang="en-US" altLang="zh-TW" dirty="0"/>
              <a:t>where </a:t>
            </a:r>
            <a:r>
              <a:rPr lang="en-US" altLang="zh-TW" i="1" dirty="0">
                <a:latin typeface="Times New Roman" pitchFamily="18" charset="0"/>
              </a:rPr>
              <a:t>a</a:t>
            </a:r>
            <a:r>
              <a:rPr lang="en-US" altLang="zh-TW" dirty="0"/>
              <a:t> </a:t>
            </a:r>
            <a:r>
              <a:rPr lang="en-US" altLang="zh-TW" dirty="0">
                <a:latin typeface="Symbol" pitchFamily="18" charset="2"/>
              </a:rPr>
              <a:t></a:t>
            </a:r>
            <a:r>
              <a:rPr lang="en-US" altLang="zh-TW" i="1" dirty="0">
                <a:latin typeface="Times New Roman" pitchFamily="18" charset="0"/>
              </a:rPr>
              <a:t>c</a:t>
            </a:r>
            <a:r>
              <a:rPr lang="en-US" altLang="zh-TW" dirty="0"/>
              <a:t> </a:t>
            </a:r>
            <a:r>
              <a:rPr lang="en-US" altLang="zh-TW" dirty="0">
                <a:latin typeface="Symbol" pitchFamily="18" charset="2"/>
              </a:rPr>
              <a:t></a:t>
            </a:r>
            <a:r>
              <a:rPr lang="en-US" altLang="zh-TW" dirty="0"/>
              <a:t> </a:t>
            </a:r>
            <a:r>
              <a:rPr lang="en-US" altLang="zh-TW" i="1" dirty="0">
                <a:latin typeface="Times New Roman" pitchFamily="18" charset="0"/>
              </a:rPr>
              <a:t>x </a:t>
            </a:r>
            <a:r>
              <a:rPr lang="en-US" altLang="zh-TW" dirty="0">
                <a:latin typeface="Symbol" pitchFamily="18" charset="2"/>
              </a:rPr>
              <a:t></a:t>
            </a:r>
            <a:r>
              <a:rPr lang="en-US" altLang="zh-TW" dirty="0"/>
              <a:t> </a:t>
            </a:r>
            <a:r>
              <a:rPr lang="en-US" altLang="zh-TW" i="1" dirty="0">
                <a:latin typeface="Times New Roman" pitchFamily="18" charset="0"/>
              </a:rPr>
              <a:t>d </a:t>
            </a:r>
            <a:r>
              <a:rPr lang="en-US" altLang="zh-TW" dirty="0">
                <a:latin typeface="Symbol" pitchFamily="18" charset="2"/>
              </a:rPr>
              <a:t></a:t>
            </a:r>
            <a:r>
              <a:rPr lang="en-US" altLang="zh-TW" dirty="0"/>
              <a:t> </a:t>
            </a:r>
            <a:r>
              <a:rPr lang="en-US" altLang="zh-TW" i="1" dirty="0">
                <a:latin typeface="Times New Roman" pitchFamily="18" charset="0"/>
              </a:rPr>
              <a:t>b</a:t>
            </a:r>
            <a:r>
              <a:rPr lang="en-US" altLang="zh-TW" dirty="0"/>
              <a:t>.</a:t>
            </a:r>
          </a:p>
        </p:txBody>
      </p:sp>
      <p:sp>
        <p:nvSpPr>
          <p:cNvPr id="61444" name="Line 4"/>
          <p:cNvSpPr>
            <a:spLocks noChangeShapeType="1"/>
          </p:cNvSpPr>
          <p:nvPr/>
        </p:nvSpPr>
        <p:spPr bwMode="auto">
          <a:xfrm flipH="1">
            <a:off x="1543050" y="2370138"/>
            <a:ext cx="0" cy="2819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445" name="Line 5"/>
          <p:cNvSpPr>
            <a:spLocks noChangeShapeType="1"/>
          </p:cNvSpPr>
          <p:nvPr/>
        </p:nvSpPr>
        <p:spPr bwMode="auto">
          <a:xfrm flipV="1">
            <a:off x="1241425" y="4352925"/>
            <a:ext cx="34051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1851025" y="3048000"/>
            <a:ext cx="1981200" cy="1309688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1593850" y="4191000"/>
            <a:ext cx="4095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kumimoji="0" lang="en-US" altLang="zh-TW" sz="3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</a:t>
            </a:r>
          </a:p>
        </p:txBody>
      </p:sp>
      <p:sp>
        <p:nvSpPr>
          <p:cNvPr id="61449" name="Rectangle 9"/>
          <p:cNvSpPr>
            <a:spLocks noChangeArrowheads="1"/>
          </p:cNvSpPr>
          <p:nvPr/>
        </p:nvSpPr>
        <p:spPr bwMode="auto">
          <a:xfrm>
            <a:off x="3803650" y="4238625"/>
            <a:ext cx="4095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kumimoji="0" lang="en-US" altLang="zh-TW" sz="3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b</a:t>
            </a:r>
          </a:p>
        </p:txBody>
      </p:sp>
      <p:sp>
        <p:nvSpPr>
          <p:cNvPr id="61451" name="Line 11"/>
          <p:cNvSpPr>
            <a:spLocks noChangeShapeType="1"/>
          </p:cNvSpPr>
          <p:nvPr/>
        </p:nvSpPr>
        <p:spPr bwMode="auto">
          <a:xfrm>
            <a:off x="1546225" y="3048000"/>
            <a:ext cx="228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453" name="Rectangle 13"/>
          <p:cNvSpPr>
            <a:spLocks noChangeArrowheads="1"/>
          </p:cNvSpPr>
          <p:nvPr/>
        </p:nvSpPr>
        <p:spPr bwMode="auto">
          <a:xfrm>
            <a:off x="958850" y="1752600"/>
            <a:ext cx="887413" cy="69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kumimoji="0" lang="en-US" altLang="zh-TW" sz="40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f</a:t>
            </a:r>
            <a:r>
              <a:rPr kumimoji="0" lang="en-US" altLang="zh-TW" sz="4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(</a:t>
            </a:r>
            <a:r>
              <a:rPr kumimoji="0" lang="en-US" altLang="zh-TW" sz="40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</a:t>
            </a:r>
            <a:r>
              <a:rPr kumimoji="0" lang="en-US" altLang="zh-TW" sz="4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)</a:t>
            </a:r>
          </a:p>
        </p:txBody>
      </p:sp>
      <p:sp>
        <p:nvSpPr>
          <p:cNvPr id="61454" name="Rectangle 14"/>
          <p:cNvSpPr>
            <a:spLocks noChangeArrowheads="1"/>
          </p:cNvSpPr>
          <p:nvPr/>
        </p:nvSpPr>
        <p:spPr bwMode="auto">
          <a:xfrm>
            <a:off x="4500563" y="3716338"/>
            <a:ext cx="428625" cy="758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kumimoji="0" lang="en-US" altLang="zh-TW" sz="44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</a:t>
            </a:r>
          </a:p>
        </p:txBody>
      </p:sp>
      <p:sp>
        <p:nvSpPr>
          <p:cNvPr id="61455" name="Rectangle 15"/>
          <p:cNvSpPr>
            <a:spLocks noChangeArrowheads="1"/>
          </p:cNvSpPr>
          <p:nvPr/>
        </p:nvSpPr>
        <p:spPr bwMode="auto">
          <a:xfrm>
            <a:off x="1851025" y="1981200"/>
            <a:ext cx="2305050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Symmetric</a:t>
            </a:r>
          </a:p>
        </p:txBody>
      </p:sp>
      <p:sp>
        <p:nvSpPr>
          <p:cNvPr id="61457" name="Rectangle 17"/>
          <p:cNvSpPr>
            <a:spLocks noChangeArrowheads="1"/>
          </p:cNvSpPr>
          <p:nvPr/>
        </p:nvSpPr>
        <p:spPr bwMode="auto">
          <a:xfrm>
            <a:off x="1979613" y="3141663"/>
            <a:ext cx="4095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kumimoji="0" lang="zh-TW" altLang="en-US" sz="3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1</a:t>
            </a:r>
          </a:p>
        </p:txBody>
      </p:sp>
      <p:graphicFrame>
        <p:nvGraphicFramePr>
          <p:cNvPr id="61458" name="Object 18"/>
          <p:cNvGraphicFramePr>
            <a:graphicFrameLocks noChangeAspect="1"/>
          </p:cNvGraphicFramePr>
          <p:nvPr/>
        </p:nvGraphicFramePr>
        <p:xfrm>
          <a:off x="250825" y="2349500"/>
          <a:ext cx="1266825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856" name="方程式" r:id="rId3" imgW="393480" imgH="419040" progId="Equation.3">
                  <p:embed/>
                </p:oleObj>
              </mc:Choice>
              <mc:Fallback>
                <p:oleObj name="方程式" r:id="rId3" imgW="3934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349500"/>
                        <a:ext cx="1266825" cy="1350963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8436505"/>
              </p:ext>
            </p:extLst>
          </p:nvPr>
        </p:nvGraphicFramePr>
        <p:xfrm>
          <a:off x="1297957" y="4672505"/>
          <a:ext cx="2433265" cy="13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857" name="方程式" r:id="rId5" imgW="711000" imgH="393480" progId="Equation.3">
                  <p:embed/>
                </p:oleObj>
              </mc:Choice>
              <mc:Fallback>
                <p:oleObj name="方程式" r:id="rId5" imgW="7110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7957" y="4672505"/>
                        <a:ext cx="2433265" cy="1343000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60" name="Object 20"/>
          <p:cNvGraphicFramePr>
            <a:graphicFrameLocks noChangeAspect="1"/>
          </p:cNvGraphicFramePr>
          <p:nvPr/>
        </p:nvGraphicFramePr>
        <p:xfrm>
          <a:off x="5003801" y="1988839"/>
          <a:ext cx="3590560" cy="4097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858" name="方程式" r:id="rId7" imgW="812520" imgH="990360" progId="Equation.3">
                  <p:embed/>
                </p:oleObj>
              </mc:Choice>
              <mc:Fallback>
                <p:oleObj name="方程式" r:id="rId7" imgW="812520" imgH="990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1" y="1988839"/>
                        <a:ext cx="3590560" cy="4097635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1" name="Rectangle 21"/>
          <p:cNvSpPr>
            <a:spLocks noChangeArrowheads="1"/>
          </p:cNvSpPr>
          <p:nvPr/>
        </p:nvSpPr>
        <p:spPr bwMode="auto">
          <a:xfrm>
            <a:off x="2543175" y="3048000"/>
            <a:ext cx="914400" cy="129540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462" name="Rectangle 22"/>
          <p:cNvSpPr>
            <a:spLocks noChangeArrowheads="1"/>
          </p:cNvSpPr>
          <p:nvPr/>
        </p:nvSpPr>
        <p:spPr bwMode="auto">
          <a:xfrm>
            <a:off x="3203575" y="4221163"/>
            <a:ext cx="4095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kumimoji="0" lang="en-US" altLang="zh-TW" sz="3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d</a:t>
            </a:r>
          </a:p>
        </p:txBody>
      </p:sp>
      <p:sp>
        <p:nvSpPr>
          <p:cNvPr id="61463" name="Rectangle 23"/>
          <p:cNvSpPr>
            <a:spLocks noChangeArrowheads="1"/>
          </p:cNvSpPr>
          <p:nvPr/>
        </p:nvSpPr>
        <p:spPr bwMode="auto">
          <a:xfrm>
            <a:off x="2268538" y="4149725"/>
            <a:ext cx="3841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kumimoji="0" lang="en-US" altLang="zh-TW" sz="3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</a:t>
            </a:r>
          </a:p>
        </p:txBody>
      </p:sp>
      <p:sp>
        <p:nvSpPr>
          <p:cNvPr id="61447" name="Line 7"/>
          <p:cNvSpPr>
            <a:spLocks noChangeShapeType="1"/>
          </p:cNvSpPr>
          <p:nvPr/>
        </p:nvSpPr>
        <p:spPr bwMode="auto">
          <a:xfrm flipH="1">
            <a:off x="2832100" y="2514600"/>
            <a:ext cx="0" cy="225901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0484131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build="p" autoUpdateAnimBg="0" advAuto="0"/>
      <p:bldP spid="61455" grpId="0" autoUpdateAnimBg="0"/>
      <p:bldP spid="61457" grpId="0" autoUpdateAnimBg="0"/>
      <p:bldP spid="61461" grpId="0" animBg="1"/>
      <p:bldP spid="61462" grpId="0" autoUpdateAnimBg="0"/>
      <p:bldP spid="61463" grpId="0" autoUpdateAnimBg="0"/>
      <p:bldP spid="6144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E956007-6CE7-4E7C-8195-4B45D94A6DCA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54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aphicFrame>
        <p:nvGraphicFramePr>
          <p:cNvPr id="283650" name="Object 2"/>
          <p:cNvGraphicFramePr>
            <a:graphicFrameLocks noChangeAspect="1"/>
          </p:cNvGraphicFramePr>
          <p:nvPr/>
        </p:nvGraphicFramePr>
        <p:xfrm>
          <a:off x="3059113" y="2646363"/>
          <a:ext cx="5184775" cy="380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764" name="方程式" r:id="rId3" imgW="1130040" imgH="838080" progId="Equation.3">
                  <p:embed/>
                </p:oleObj>
              </mc:Choice>
              <mc:Fallback>
                <p:oleObj name="方程式" r:id="rId3" imgW="1130040" imgH="838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2646363"/>
                        <a:ext cx="5184775" cy="3806825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3651" name="Rectangle 3"/>
          <p:cNvSpPr>
            <a:spLocks noGrp="1" noChangeArrowheads="1"/>
          </p:cNvSpPr>
          <p:nvPr>
            <p:ph type="title"/>
          </p:nvPr>
        </p:nvSpPr>
        <p:spPr>
          <a:xfrm>
            <a:off x="179388" y="260648"/>
            <a:ext cx="8856662" cy="254394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911225" algn="l"/>
              </a:tabLst>
              <a:defRPr/>
            </a:pPr>
            <a:r>
              <a:rPr lang="en-US" altLang="zh-TW" dirty="0"/>
              <a:t>Expected Value and Variance of Uniform Probability Distribution</a:t>
            </a:r>
          </a:p>
        </p:txBody>
      </p:sp>
      <p:sp>
        <p:nvSpPr>
          <p:cNvPr id="28365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79388" y="3213100"/>
            <a:ext cx="2808287" cy="965200"/>
          </a:xfrm>
        </p:spPr>
        <p:txBody>
          <a:bodyPr/>
          <a:lstStyle/>
          <a:p>
            <a:r>
              <a:rPr lang="en-US" altLang="zh-TW">
                <a:hlinkClick r:id="rId5" action="ppaction://hlinksldjump"/>
              </a:rPr>
              <a:t>Mean</a:t>
            </a:r>
            <a:r>
              <a:rPr lang="en-US" altLang="zh-TW"/>
              <a:t>:</a:t>
            </a:r>
          </a:p>
        </p:txBody>
      </p:sp>
      <p:sp>
        <p:nvSpPr>
          <p:cNvPr id="283653" name="Rectangle 5"/>
          <p:cNvSpPr>
            <a:spLocks noChangeArrowheads="1"/>
          </p:cNvSpPr>
          <p:nvPr/>
        </p:nvSpPr>
        <p:spPr bwMode="auto">
          <a:xfrm>
            <a:off x="179388" y="5084763"/>
            <a:ext cx="3168650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  <a:hlinkClick r:id="rId6" action="ppaction://hlinksldjump"/>
              </a:rPr>
              <a:t>Variance</a:t>
            </a: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7376589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037A86D-F801-4297-8226-9D00000C1C27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55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78160"/>
            <a:ext cx="8462714" cy="9906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/>
              <a:t>Example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196975"/>
            <a:ext cx="8748712" cy="2522538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4000"/>
              <a:t>The time elapses between the placement of an order and the delivery time is uniformly distributed between 100 and 180 minutes.</a:t>
            </a:r>
            <a:endParaRPr lang="zh-TW" altLang="en-US" sz="4000"/>
          </a:p>
        </p:txBody>
      </p:sp>
      <p:sp>
        <p:nvSpPr>
          <p:cNvPr id="171013" name="Rectangle 5"/>
          <p:cNvSpPr>
            <a:spLocks noChangeArrowheads="1"/>
          </p:cNvSpPr>
          <p:nvPr/>
        </p:nvSpPr>
        <p:spPr bwMode="auto">
          <a:xfrm>
            <a:off x="1692275" y="3933825"/>
            <a:ext cx="6172200" cy="2667000"/>
          </a:xfrm>
          <a:prstGeom prst="rect">
            <a:avLst/>
          </a:prstGeom>
          <a:solidFill>
            <a:srgbClr val="1A0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kumimoji="0" lang="zh-TW" altLang="en-US" sz="2400" b="1">
              <a:solidFill>
                <a:schemeClr val="bg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Narrow" pitchFamily="34" charset="0"/>
            </a:endParaRPr>
          </a:p>
        </p:txBody>
      </p:sp>
      <p:sp>
        <p:nvSpPr>
          <p:cNvPr id="171014" name="Freeform 6"/>
          <p:cNvSpPr>
            <a:spLocks/>
          </p:cNvSpPr>
          <p:nvPr/>
        </p:nvSpPr>
        <p:spPr bwMode="auto">
          <a:xfrm>
            <a:off x="2759075" y="4391025"/>
            <a:ext cx="3810000" cy="1676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56"/>
              </a:cxn>
              <a:cxn ang="0">
                <a:pos x="2400" y="1056"/>
              </a:cxn>
            </a:cxnLst>
            <a:rect l="0" t="0" r="r" b="b"/>
            <a:pathLst>
              <a:path w="2400" h="1056">
                <a:moveTo>
                  <a:pt x="0" y="0"/>
                </a:moveTo>
                <a:lnTo>
                  <a:pt x="0" y="1056"/>
                </a:lnTo>
                <a:lnTo>
                  <a:pt x="2400" y="1056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015" name="Rectangle 7"/>
          <p:cNvSpPr>
            <a:spLocks noChangeArrowheads="1"/>
          </p:cNvSpPr>
          <p:nvPr/>
        </p:nvSpPr>
        <p:spPr bwMode="auto">
          <a:xfrm>
            <a:off x="3749675" y="5305425"/>
            <a:ext cx="1905000" cy="762000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016" name="Text Box 8"/>
          <p:cNvSpPr txBox="1">
            <a:spLocks noChangeArrowheads="1"/>
          </p:cNvSpPr>
          <p:nvPr/>
        </p:nvSpPr>
        <p:spPr bwMode="auto">
          <a:xfrm>
            <a:off x="3306763" y="5959475"/>
            <a:ext cx="9318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zh-TW" altLang="en-US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100</a:t>
            </a:r>
          </a:p>
        </p:txBody>
      </p:sp>
      <p:sp>
        <p:nvSpPr>
          <p:cNvPr id="171017" name="Text Box 9"/>
          <p:cNvSpPr txBox="1">
            <a:spLocks noChangeArrowheads="1"/>
          </p:cNvSpPr>
          <p:nvPr/>
        </p:nvSpPr>
        <p:spPr bwMode="auto">
          <a:xfrm>
            <a:off x="5211763" y="5959475"/>
            <a:ext cx="9318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zh-TW" altLang="en-US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180</a:t>
            </a:r>
          </a:p>
        </p:txBody>
      </p:sp>
      <p:sp>
        <p:nvSpPr>
          <p:cNvPr id="171018" name="Line 10"/>
          <p:cNvSpPr>
            <a:spLocks noChangeShapeType="1"/>
          </p:cNvSpPr>
          <p:nvPr/>
        </p:nvSpPr>
        <p:spPr bwMode="auto">
          <a:xfrm flipH="1">
            <a:off x="2682875" y="5305425"/>
            <a:ext cx="10668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019" name="Text Box 11"/>
          <p:cNvSpPr txBox="1">
            <a:spLocks noChangeArrowheads="1"/>
          </p:cNvSpPr>
          <p:nvPr/>
        </p:nvSpPr>
        <p:spPr bwMode="auto">
          <a:xfrm>
            <a:off x="1619250" y="4954588"/>
            <a:ext cx="1106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zh-TW" altLang="en-US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1/80</a:t>
            </a:r>
          </a:p>
        </p:txBody>
      </p:sp>
      <p:sp>
        <p:nvSpPr>
          <p:cNvPr id="171020" name="Text Box 12"/>
          <p:cNvSpPr txBox="1">
            <a:spLocks noChangeArrowheads="1"/>
          </p:cNvSpPr>
          <p:nvPr/>
        </p:nvSpPr>
        <p:spPr bwMode="auto">
          <a:xfrm>
            <a:off x="1979613" y="3933825"/>
            <a:ext cx="56943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3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f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(</a:t>
            </a:r>
            <a:r>
              <a:rPr kumimoji="0" lang="en-US" altLang="zh-TW" sz="3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)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 = 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1/80 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       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100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  </a:t>
            </a:r>
            <a:r>
              <a:rPr kumimoji="0" lang="en-US" altLang="zh-TW" sz="3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 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 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180</a:t>
            </a:r>
          </a:p>
        </p:txBody>
      </p:sp>
      <p:sp>
        <p:nvSpPr>
          <p:cNvPr id="171021" name="Text Box 13"/>
          <p:cNvSpPr txBox="1">
            <a:spLocks noChangeArrowheads="1"/>
          </p:cNvSpPr>
          <p:nvPr/>
        </p:nvSpPr>
        <p:spPr bwMode="auto">
          <a:xfrm>
            <a:off x="6515100" y="5686425"/>
            <a:ext cx="431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44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847471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2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BF498B6-C48E-412D-BF6B-F19B6B4A164B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56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62466" name="Rectangle 2050"/>
          <p:cNvSpPr>
            <a:spLocks noChangeArrowheads="1"/>
          </p:cNvSpPr>
          <p:nvPr/>
        </p:nvSpPr>
        <p:spPr bwMode="auto">
          <a:xfrm>
            <a:off x="755650" y="3581400"/>
            <a:ext cx="8280400" cy="2971800"/>
          </a:xfrm>
          <a:prstGeom prst="rect">
            <a:avLst/>
          </a:prstGeom>
          <a:solidFill>
            <a:srgbClr val="1A0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kumimoji="0" lang="zh-TW" altLang="en-US" sz="2400" b="1">
              <a:effectLst>
                <a:outerShdw blurRad="38100" dist="38100" dir="2700000" algn="tl">
                  <a:srgbClr val="000000"/>
                </a:outerShdw>
              </a:effectLst>
              <a:latin typeface="Arial Narrow" pitchFamily="34" charset="0"/>
            </a:endParaRPr>
          </a:p>
        </p:txBody>
      </p:sp>
      <p:sp>
        <p:nvSpPr>
          <p:cNvPr id="62468" name="Freeform 2052"/>
          <p:cNvSpPr>
            <a:spLocks/>
          </p:cNvSpPr>
          <p:nvPr/>
        </p:nvSpPr>
        <p:spPr bwMode="auto">
          <a:xfrm>
            <a:off x="1647825" y="4489450"/>
            <a:ext cx="3810000" cy="1676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56"/>
              </a:cxn>
              <a:cxn ang="0">
                <a:pos x="2400" y="1056"/>
              </a:cxn>
            </a:cxnLst>
            <a:rect l="0" t="0" r="r" b="b"/>
            <a:pathLst>
              <a:path w="2400" h="1056">
                <a:moveTo>
                  <a:pt x="0" y="0"/>
                </a:moveTo>
                <a:lnTo>
                  <a:pt x="0" y="1056"/>
                </a:lnTo>
                <a:lnTo>
                  <a:pt x="2400" y="1056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469" name="Rectangle 2053"/>
          <p:cNvSpPr>
            <a:spLocks noChangeArrowheads="1"/>
          </p:cNvSpPr>
          <p:nvPr/>
        </p:nvSpPr>
        <p:spPr bwMode="auto">
          <a:xfrm>
            <a:off x="2638425" y="5403850"/>
            <a:ext cx="1905000" cy="762000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470" name="Text Box 2054"/>
          <p:cNvSpPr txBox="1">
            <a:spLocks noChangeArrowheads="1"/>
          </p:cNvSpPr>
          <p:nvPr/>
        </p:nvSpPr>
        <p:spPr bwMode="auto">
          <a:xfrm>
            <a:off x="2057400" y="6086475"/>
            <a:ext cx="7651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zh-TW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100</a:t>
            </a:r>
          </a:p>
        </p:txBody>
      </p:sp>
      <p:sp>
        <p:nvSpPr>
          <p:cNvPr id="62471" name="Text Box 2055"/>
          <p:cNvSpPr txBox="1">
            <a:spLocks noChangeArrowheads="1"/>
          </p:cNvSpPr>
          <p:nvPr/>
        </p:nvSpPr>
        <p:spPr bwMode="auto">
          <a:xfrm>
            <a:off x="4289425" y="6086475"/>
            <a:ext cx="7651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zh-TW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180</a:t>
            </a:r>
          </a:p>
        </p:txBody>
      </p:sp>
      <p:sp>
        <p:nvSpPr>
          <p:cNvPr id="62472" name="Line 2056"/>
          <p:cNvSpPr>
            <a:spLocks noChangeShapeType="1"/>
          </p:cNvSpPr>
          <p:nvPr/>
        </p:nvSpPr>
        <p:spPr bwMode="auto">
          <a:xfrm flipH="1">
            <a:off x="1571625" y="5403850"/>
            <a:ext cx="10668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473" name="Text Box 2057"/>
          <p:cNvSpPr txBox="1">
            <a:spLocks noChangeArrowheads="1"/>
          </p:cNvSpPr>
          <p:nvPr/>
        </p:nvSpPr>
        <p:spPr bwMode="auto">
          <a:xfrm>
            <a:off x="755650" y="5053013"/>
            <a:ext cx="9128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zh-TW" altLang="en-US" sz="36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1/80</a:t>
            </a:r>
          </a:p>
        </p:txBody>
      </p:sp>
      <p:sp>
        <p:nvSpPr>
          <p:cNvPr id="62474" name="Text Box 2058"/>
          <p:cNvSpPr txBox="1">
            <a:spLocks noChangeArrowheads="1"/>
          </p:cNvSpPr>
          <p:nvPr/>
        </p:nvSpPr>
        <p:spPr bwMode="auto">
          <a:xfrm>
            <a:off x="1447800" y="3573463"/>
            <a:ext cx="61134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3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f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(</a:t>
            </a:r>
            <a:r>
              <a:rPr kumimoji="0" lang="en-US" altLang="zh-TW" sz="3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)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 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= 1/80        100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  </a:t>
            </a:r>
            <a:r>
              <a:rPr kumimoji="0" lang="en-US" altLang="zh-TW" sz="3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 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 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180</a:t>
            </a:r>
          </a:p>
        </p:txBody>
      </p:sp>
      <p:sp>
        <p:nvSpPr>
          <p:cNvPr id="62475" name="Text Box 2059"/>
          <p:cNvSpPr txBox="1">
            <a:spLocks noChangeArrowheads="1"/>
          </p:cNvSpPr>
          <p:nvPr/>
        </p:nvSpPr>
        <p:spPr bwMode="auto">
          <a:xfrm>
            <a:off x="5426075" y="5692775"/>
            <a:ext cx="387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3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</a:t>
            </a:r>
          </a:p>
        </p:txBody>
      </p:sp>
      <p:sp>
        <p:nvSpPr>
          <p:cNvPr id="62476" name="Text Box 2060"/>
          <p:cNvSpPr txBox="1">
            <a:spLocks noChangeArrowheads="1"/>
          </p:cNvSpPr>
          <p:nvPr/>
        </p:nvSpPr>
        <p:spPr bwMode="auto">
          <a:xfrm>
            <a:off x="2786063" y="6086475"/>
            <a:ext cx="7651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zh-TW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120</a:t>
            </a:r>
          </a:p>
        </p:txBody>
      </p:sp>
      <p:sp>
        <p:nvSpPr>
          <p:cNvPr id="62477" name="Text Box 2061"/>
          <p:cNvSpPr txBox="1">
            <a:spLocks noChangeArrowheads="1"/>
          </p:cNvSpPr>
          <p:nvPr/>
        </p:nvSpPr>
        <p:spPr bwMode="auto">
          <a:xfrm>
            <a:off x="3590801" y="6086475"/>
            <a:ext cx="7651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zh-TW" alt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150</a:t>
            </a:r>
          </a:p>
        </p:txBody>
      </p:sp>
      <p:sp>
        <p:nvSpPr>
          <p:cNvPr id="62478" name="Rectangle 2062"/>
          <p:cNvSpPr>
            <a:spLocks noChangeArrowheads="1"/>
          </p:cNvSpPr>
          <p:nvPr/>
        </p:nvSpPr>
        <p:spPr bwMode="auto">
          <a:xfrm>
            <a:off x="3171824" y="5403850"/>
            <a:ext cx="896120" cy="755650"/>
          </a:xfrm>
          <a:prstGeom prst="rect">
            <a:avLst/>
          </a:prstGeom>
          <a:gradFill rotWithShape="1">
            <a:gsLst>
              <a:gs pos="0">
                <a:srgbClr val="006600"/>
              </a:gs>
              <a:gs pos="50000">
                <a:srgbClr val="006600">
                  <a:gamma/>
                  <a:shade val="46275"/>
                  <a:invGamma/>
                </a:srgbClr>
              </a:gs>
              <a:gs pos="100000">
                <a:srgbClr val="0066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479" name="Text Box 2063"/>
          <p:cNvSpPr txBox="1">
            <a:spLocks noChangeArrowheads="1"/>
          </p:cNvSpPr>
          <p:nvPr/>
        </p:nvSpPr>
        <p:spPr bwMode="auto">
          <a:xfrm>
            <a:off x="1481138" y="4221163"/>
            <a:ext cx="36718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0" hangingPunct="0"/>
            <a:r>
              <a:rPr kumimoji="0" lang="en-US" altLang="zh-TW" sz="3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(120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 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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 </a:t>
            </a:r>
            <a:r>
              <a:rPr kumimoji="0" lang="en-US" altLang="zh-TW" sz="3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 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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 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150)</a:t>
            </a:r>
          </a:p>
        </p:txBody>
      </p:sp>
      <p:sp>
        <p:nvSpPr>
          <p:cNvPr id="62480" name="AutoShape 2064"/>
          <p:cNvSpPr>
            <a:spLocks noChangeArrowheads="1"/>
          </p:cNvSpPr>
          <p:nvPr/>
        </p:nvSpPr>
        <p:spPr bwMode="auto">
          <a:xfrm rot="5400000">
            <a:off x="3209925" y="4679950"/>
            <a:ext cx="457200" cy="838200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481" name="Rectangle 2065"/>
          <p:cNvSpPr>
            <a:spLocks noGrp="1" noChangeArrowheads="1"/>
          </p:cNvSpPr>
          <p:nvPr>
            <p:ph type="title"/>
          </p:nvPr>
        </p:nvSpPr>
        <p:spPr>
          <a:xfrm>
            <a:off x="467544" y="269776"/>
            <a:ext cx="8219256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Question 1</a:t>
            </a:r>
          </a:p>
        </p:txBody>
      </p:sp>
      <p:sp>
        <p:nvSpPr>
          <p:cNvPr id="62482" name="Rectangle 2066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8624888" cy="2160587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/>
              <a:t>What proportion of orders takes between 2 and 2.5 hours to deliver?</a:t>
            </a:r>
          </a:p>
        </p:txBody>
      </p:sp>
      <p:sp>
        <p:nvSpPr>
          <p:cNvPr id="62483" name="Text Box 2067"/>
          <p:cNvSpPr txBox="1">
            <a:spLocks noChangeArrowheads="1"/>
          </p:cNvSpPr>
          <p:nvPr/>
        </p:nvSpPr>
        <p:spPr bwMode="auto">
          <a:xfrm>
            <a:off x="4932363" y="4254500"/>
            <a:ext cx="40322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0" hangingPunct="0"/>
            <a:r>
              <a:rPr kumimoji="0" lang="zh-TW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= (150-120)(1/80) </a:t>
            </a:r>
          </a:p>
          <a:p>
            <a:pPr algn="ctr" eaLnBrk="0" hangingPunct="0"/>
            <a:r>
              <a:rPr kumimoji="0" lang="zh-TW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= .375</a:t>
            </a:r>
          </a:p>
        </p:txBody>
      </p:sp>
    </p:spTree>
    <p:extLst>
      <p:ext uri="{BB962C8B-B14F-4D97-AF65-F5344CB8AC3E}">
        <p14:creationId xmlns:p14="http://schemas.microsoft.com/office/powerpoint/2010/main" val="3098688465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2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2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2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2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2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6" grpId="0" autoUpdateAnimBg="0"/>
      <p:bldP spid="62477" grpId="0" autoUpdateAnimBg="0"/>
      <p:bldP spid="62478" grpId="0" animBg="1"/>
      <p:bldP spid="62479" grpId="0" autoUpdateAnimBg="0"/>
      <p:bldP spid="62480" grpId="0" animBg="1"/>
      <p:bldP spid="62483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日期版面配置區 4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6" name="投影片編號版面配置區 6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A761CDC-7BB3-4887-9ED3-C669BA04AA97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57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0648"/>
            <a:ext cx="8229600" cy="99824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Question 2</a:t>
            </a:r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1052513"/>
            <a:ext cx="8785225" cy="2665412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/>
              <a:t>The expected value and variance of the time elapses between the placement of an order and the delivery time ?</a:t>
            </a:r>
            <a:endParaRPr lang="zh-TW" altLang="en-US"/>
          </a:p>
        </p:txBody>
      </p:sp>
      <p:sp>
        <p:nvSpPr>
          <p:cNvPr id="279556" name="Rectangle 4"/>
          <p:cNvSpPr>
            <a:spLocks noChangeArrowheads="1"/>
          </p:cNvSpPr>
          <p:nvPr/>
        </p:nvSpPr>
        <p:spPr bwMode="auto">
          <a:xfrm>
            <a:off x="539750" y="3860800"/>
            <a:ext cx="8424863" cy="2667000"/>
          </a:xfrm>
          <a:prstGeom prst="rect">
            <a:avLst/>
          </a:prstGeom>
          <a:solidFill>
            <a:srgbClr val="1A0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kumimoji="0" lang="zh-TW" altLang="en-US" sz="2400" b="1">
              <a:solidFill>
                <a:schemeClr val="bg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Narrow" pitchFamily="34" charset="0"/>
            </a:endParaRPr>
          </a:p>
        </p:txBody>
      </p:sp>
      <p:sp>
        <p:nvSpPr>
          <p:cNvPr id="279557" name="Freeform 5"/>
          <p:cNvSpPr>
            <a:spLocks/>
          </p:cNvSpPr>
          <p:nvPr/>
        </p:nvSpPr>
        <p:spPr bwMode="auto">
          <a:xfrm>
            <a:off x="1606550" y="4318000"/>
            <a:ext cx="3810000" cy="1676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56"/>
              </a:cxn>
              <a:cxn ang="0">
                <a:pos x="2400" y="1056"/>
              </a:cxn>
            </a:cxnLst>
            <a:rect l="0" t="0" r="r" b="b"/>
            <a:pathLst>
              <a:path w="2400" h="1056">
                <a:moveTo>
                  <a:pt x="0" y="0"/>
                </a:moveTo>
                <a:lnTo>
                  <a:pt x="0" y="1056"/>
                </a:lnTo>
                <a:lnTo>
                  <a:pt x="2400" y="1056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9558" name="Rectangle 6"/>
          <p:cNvSpPr>
            <a:spLocks noChangeArrowheads="1"/>
          </p:cNvSpPr>
          <p:nvPr/>
        </p:nvSpPr>
        <p:spPr bwMode="auto">
          <a:xfrm>
            <a:off x="2597150" y="5232400"/>
            <a:ext cx="1905000" cy="762000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9559" name="Text Box 7"/>
          <p:cNvSpPr txBox="1">
            <a:spLocks noChangeArrowheads="1"/>
          </p:cNvSpPr>
          <p:nvPr/>
        </p:nvSpPr>
        <p:spPr bwMode="auto">
          <a:xfrm>
            <a:off x="2154238" y="5886450"/>
            <a:ext cx="9318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zh-TW" altLang="en-US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100</a:t>
            </a:r>
          </a:p>
        </p:txBody>
      </p:sp>
      <p:sp>
        <p:nvSpPr>
          <p:cNvPr id="279560" name="Text Box 8"/>
          <p:cNvSpPr txBox="1">
            <a:spLocks noChangeArrowheads="1"/>
          </p:cNvSpPr>
          <p:nvPr/>
        </p:nvSpPr>
        <p:spPr bwMode="auto">
          <a:xfrm>
            <a:off x="4059238" y="5886450"/>
            <a:ext cx="9318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zh-TW" altLang="en-US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180</a:t>
            </a:r>
          </a:p>
        </p:txBody>
      </p:sp>
      <p:sp>
        <p:nvSpPr>
          <p:cNvPr id="279561" name="Line 9"/>
          <p:cNvSpPr>
            <a:spLocks noChangeShapeType="1"/>
          </p:cNvSpPr>
          <p:nvPr/>
        </p:nvSpPr>
        <p:spPr bwMode="auto">
          <a:xfrm flipH="1">
            <a:off x="1530350" y="5232400"/>
            <a:ext cx="10668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9562" name="Text Box 10"/>
          <p:cNvSpPr txBox="1">
            <a:spLocks noChangeArrowheads="1"/>
          </p:cNvSpPr>
          <p:nvPr/>
        </p:nvSpPr>
        <p:spPr bwMode="auto">
          <a:xfrm>
            <a:off x="466725" y="4881563"/>
            <a:ext cx="1106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zh-TW" altLang="en-US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1/80</a:t>
            </a:r>
          </a:p>
        </p:txBody>
      </p:sp>
      <p:sp>
        <p:nvSpPr>
          <p:cNvPr id="279563" name="Text Box 11"/>
          <p:cNvSpPr txBox="1">
            <a:spLocks noChangeArrowheads="1"/>
          </p:cNvSpPr>
          <p:nvPr/>
        </p:nvSpPr>
        <p:spPr bwMode="auto">
          <a:xfrm>
            <a:off x="827088" y="3860800"/>
            <a:ext cx="56943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3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f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(</a:t>
            </a:r>
            <a:r>
              <a:rPr kumimoji="0" lang="en-US" altLang="zh-TW" sz="3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)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 = 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1/80 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       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100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  </a:t>
            </a:r>
            <a:r>
              <a:rPr kumimoji="0" lang="en-US" altLang="zh-TW" sz="3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 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 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180</a:t>
            </a:r>
          </a:p>
        </p:txBody>
      </p:sp>
      <p:sp>
        <p:nvSpPr>
          <p:cNvPr id="279564" name="Text Box 12"/>
          <p:cNvSpPr txBox="1">
            <a:spLocks noChangeArrowheads="1"/>
          </p:cNvSpPr>
          <p:nvPr/>
        </p:nvSpPr>
        <p:spPr bwMode="auto">
          <a:xfrm>
            <a:off x="5362575" y="5613400"/>
            <a:ext cx="431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44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</a:t>
            </a:r>
          </a:p>
        </p:txBody>
      </p:sp>
      <p:graphicFrame>
        <p:nvGraphicFramePr>
          <p:cNvPr id="279565" name="Object 13"/>
          <p:cNvGraphicFramePr>
            <a:graphicFrameLocks noGrp="1" noChangeAspect="1"/>
          </p:cNvGraphicFramePr>
          <p:nvPr>
            <p:ph sz="half" idx="2"/>
          </p:nvPr>
        </p:nvGraphicFramePr>
        <p:xfrm>
          <a:off x="5076825" y="4508500"/>
          <a:ext cx="3816350" cy="156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788" name="方程式" r:id="rId3" imgW="1981080" imgH="812520" progId="Equation.3">
                  <p:embed/>
                </p:oleObj>
              </mc:Choice>
              <mc:Fallback>
                <p:oleObj name="方程式" r:id="rId3" imgW="1981080" imgH="812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4508500"/>
                        <a:ext cx="3816350" cy="1566863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9431094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9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7ADD08B-EC02-43A0-A87D-016FAB022916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58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0648"/>
            <a:ext cx="8229600" cy="99898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Agenda</a:t>
            </a:r>
          </a:p>
        </p:txBody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592" y="1160748"/>
            <a:ext cx="6625431" cy="496855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sz="4800" dirty="0"/>
              <a:t>Probability Density Functions</a:t>
            </a:r>
          </a:p>
          <a:p>
            <a:pPr>
              <a:spcBef>
                <a:spcPts val="600"/>
              </a:spcBef>
              <a:buClr>
                <a:schemeClr val="folHlink"/>
              </a:buClr>
              <a:buFont typeface="Wingdings" pitchFamily="2" charset="2"/>
              <a:buChar char="þ"/>
            </a:pPr>
            <a:r>
              <a:rPr lang="en-US" altLang="zh-TW" sz="4800" b="1" dirty="0">
                <a:solidFill>
                  <a:schemeClr val="folHlink"/>
                </a:solidFill>
              </a:rPr>
              <a:t>Normal Distribution</a:t>
            </a:r>
          </a:p>
          <a:p>
            <a:pPr>
              <a:spcBef>
                <a:spcPts val="600"/>
              </a:spcBef>
            </a:pPr>
            <a:r>
              <a:rPr lang="en-US" altLang="zh-TW" sz="4800" dirty="0"/>
              <a:t>Exponential </a:t>
            </a:r>
            <a:r>
              <a:rPr lang="en-US" altLang="zh-TW" sz="4800" dirty="0" smtClean="0"/>
              <a:t>Distribution</a:t>
            </a:r>
          </a:p>
        </p:txBody>
      </p:sp>
      <p:pic>
        <p:nvPicPr>
          <p:cNvPr id="24" name="圖片 23" descr="bi-normal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6096" y="3645024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6111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7E7BF00-727C-431D-83B6-AF49B07CD070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59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60648"/>
            <a:ext cx="8856662" cy="129614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The Normal </a:t>
            </a:r>
            <a:r>
              <a:rPr lang="en-US" altLang="zh-TW" dirty="0" smtClean="0"/>
              <a:t>Distribution</a:t>
            </a:r>
            <a:endParaRPr lang="en-US" altLang="zh-TW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158" y="1484362"/>
            <a:ext cx="9036496" cy="4896966"/>
          </a:xfrm>
        </p:spPr>
        <p:txBody>
          <a:bodyPr/>
          <a:lstStyle/>
          <a:p>
            <a:r>
              <a:rPr lang="en-US" altLang="zh-TW" sz="3600" dirty="0"/>
              <a:t>This is the </a:t>
            </a:r>
            <a:r>
              <a:rPr lang="en-US" altLang="zh-TW" sz="3600" b="1" dirty="0">
                <a:solidFill>
                  <a:schemeClr val="folHlink"/>
                </a:solidFill>
              </a:rPr>
              <a:t>most important</a:t>
            </a:r>
            <a:r>
              <a:rPr lang="en-US" altLang="zh-TW" sz="3600" dirty="0"/>
              <a:t> continuous </a:t>
            </a:r>
            <a:r>
              <a:rPr lang="en-US" altLang="zh-TW" sz="3600" dirty="0" smtClean="0"/>
              <a:t>distribution considered </a:t>
            </a:r>
            <a:r>
              <a:rPr lang="en-US" altLang="zh-TW" sz="3600" dirty="0"/>
              <a:t>here.</a:t>
            </a:r>
          </a:p>
          <a:p>
            <a:r>
              <a:rPr lang="en-US" altLang="zh-TW" sz="3600" dirty="0"/>
              <a:t>Many </a:t>
            </a:r>
            <a:r>
              <a:rPr lang="en-US" altLang="zh-TW" sz="3600" b="1" dirty="0">
                <a:solidFill>
                  <a:schemeClr val="folHlink"/>
                </a:solidFill>
              </a:rPr>
              <a:t>random variables</a:t>
            </a:r>
            <a:r>
              <a:rPr lang="en-US" altLang="zh-TW" sz="3600" dirty="0"/>
              <a:t> can be properly modeled as normally distributed</a:t>
            </a:r>
            <a:r>
              <a:rPr lang="en-US" altLang="zh-TW" sz="3600" dirty="0" smtClean="0"/>
              <a:t>.</a:t>
            </a:r>
          </a:p>
          <a:p>
            <a:r>
              <a:rPr lang="en-US" altLang="zh-TW" sz="3600" dirty="0"/>
              <a:t>Many </a:t>
            </a:r>
            <a:r>
              <a:rPr lang="en-US" altLang="zh-TW" sz="3600" b="1" dirty="0">
                <a:solidFill>
                  <a:schemeClr val="folHlink"/>
                </a:solidFill>
              </a:rPr>
              <a:t>distributions </a:t>
            </a:r>
            <a:r>
              <a:rPr lang="en-US" altLang="zh-TW" sz="3600" dirty="0"/>
              <a:t>can be approximated by a normal distribution.</a:t>
            </a:r>
          </a:p>
          <a:p>
            <a:r>
              <a:rPr lang="en-US" altLang="zh-TW" sz="3600" dirty="0"/>
              <a:t>The normal distribution is the cornerstone distribution of </a:t>
            </a:r>
            <a:r>
              <a:rPr lang="en-US" altLang="zh-TW" sz="3600" b="1" dirty="0">
                <a:solidFill>
                  <a:schemeClr val="folHlink"/>
                </a:solidFill>
              </a:rPr>
              <a:t>statistical inference</a:t>
            </a:r>
            <a:r>
              <a:rPr lang="en-US" altLang="zh-TW" sz="3600" dirty="0" smtClean="0"/>
              <a:t>.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205327802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04800"/>
            <a:ext cx="8534400" cy="963613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Shapes of </a:t>
            </a:r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TW" dirty="0" smtClean="0"/>
              <a:t>(</a:t>
            </a:r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dirty="0" smtClean="0"/>
              <a:t>) given 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zh-TW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36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897" y="1428162"/>
            <a:ext cx="4416103" cy="2288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36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412776"/>
            <a:ext cx="4392488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363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6353" y="3856864"/>
            <a:ext cx="4425647" cy="2452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363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80027" y="3861048"/>
            <a:ext cx="4431890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E43E7-7C53-4E08-AB62-702AD6795D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1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BA7155D-F08D-4930-BCBD-84EED88E7A8C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6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D68A1DF-6530-446C-8685-707A4536801C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60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" y="260648"/>
            <a:ext cx="89281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The Normal Distribution	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412875"/>
            <a:ext cx="8713788" cy="29130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dirty="0"/>
              <a:t>A random variable, </a:t>
            </a:r>
            <a:r>
              <a:rPr lang="en-US" altLang="zh-TW" b="1" i="1" dirty="0">
                <a:solidFill>
                  <a:schemeClr val="folHlink"/>
                </a:solidFill>
                <a:latin typeface="Times New Roman" pitchFamily="18" charset="0"/>
              </a:rPr>
              <a:t>X</a:t>
            </a:r>
            <a:r>
              <a:rPr lang="en-US" altLang="zh-TW" dirty="0"/>
              <a:t>, with mean </a:t>
            </a:r>
            <a:r>
              <a:rPr lang="en-US" altLang="zh-TW" b="1" dirty="0">
                <a:solidFill>
                  <a:schemeClr val="folHlink"/>
                </a:solidFill>
                <a:latin typeface="Symbol" pitchFamily="18" charset="2"/>
              </a:rPr>
              <a:t>m</a:t>
            </a:r>
            <a:r>
              <a:rPr lang="en-US" altLang="zh-TW" dirty="0">
                <a:solidFill>
                  <a:schemeClr val="folHlink"/>
                </a:solidFill>
              </a:rPr>
              <a:t> </a:t>
            </a:r>
            <a:r>
              <a:rPr lang="en-US" altLang="zh-TW" dirty="0"/>
              <a:t>and variance</a:t>
            </a:r>
            <a:r>
              <a:rPr lang="en-US" altLang="zh-TW" dirty="0">
                <a:latin typeface="Symbol" pitchFamily="18" charset="2"/>
              </a:rPr>
              <a:t> </a:t>
            </a:r>
            <a:r>
              <a:rPr lang="en-US" altLang="zh-TW" b="1" dirty="0">
                <a:solidFill>
                  <a:schemeClr val="folHlink"/>
                </a:solidFill>
                <a:latin typeface="Symbol" pitchFamily="18" charset="2"/>
              </a:rPr>
              <a:t>s</a:t>
            </a:r>
            <a:r>
              <a:rPr lang="en-US" altLang="zh-TW" b="1" baseline="30000" dirty="0">
                <a:solidFill>
                  <a:schemeClr val="folHlink"/>
                </a:solidFill>
                <a:latin typeface="Symbol" pitchFamily="18" charset="2"/>
              </a:rPr>
              <a:t>2</a:t>
            </a:r>
            <a:r>
              <a:rPr lang="en-US" altLang="zh-TW" baseline="30000" dirty="0"/>
              <a:t> </a:t>
            </a:r>
            <a:r>
              <a:rPr lang="en-US" altLang="zh-TW" dirty="0"/>
              <a:t>is normally distributed if its probability density function is given by</a:t>
            </a:r>
          </a:p>
        </p:txBody>
      </p:sp>
      <p:graphicFrame>
        <p:nvGraphicFramePr>
          <p:cNvPr id="65540" name="Object 4"/>
          <p:cNvGraphicFramePr>
            <a:graphicFrameLocks noChangeAspect="1"/>
          </p:cNvGraphicFramePr>
          <p:nvPr>
            <p:extLst/>
          </p:nvPr>
        </p:nvGraphicFramePr>
        <p:xfrm>
          <a:off x="307975" y="4198938"/>
          <a:ext cx="8659813" cy="158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70" name="方程式" r:id="rId3" imgW="2463480" imgH="419040" progId="Equation.3">
                  <p:embed/>
                </p:oleObj>
              </mc:Choice>
              <mc:Fallback>
                <p:oleObj name="方程式" r:id="rId3" imgW="24634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2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975" y="4198938"/>
                        <a:ext cx="8659813" cy="1585912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1" name="Object 5"/>
          <p:cNvGraphicFramePr>
            <a:graphicFrameLocks noChangeAspect="1"/>
          </p:cNvGraphicFramePr>
          <p:nvPr/>
        </p:nvGraphicFramePr>
        <p:xfrm>
          <a:off x="179388" y="5805488"/>
          <a:ext cx="8785225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71" name="方程式" r:id="rId5" imgW="2501640" imgH="203040" progId="Equation.3">
                  <p:embed/>
                </p:oleObj>
              </mc:Choice>
              <mc:Fallback>
                <p:oleObj name="方程式" r:id="rId5" imgW="2501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5805488"/>
                        <a:ext cx="8785225" cy="709612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821235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19038A2-760F-4CCB-9B8D-88986DCE60A0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61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>
            <p:extLst/>
          </p:nvPr>
        </p:nvGraphicFramePr>
        <p:xfrm>
          <a:off x="1371600" y="3153047"/>
          <a:ext cx="6781800" cy="351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836" name="工作表" r:id="rId3" imgW="3351600" imgH="1734840" progId="Excel.Sheet.8">
                  <p:embed/>
                </p:oleObj>
              </mc:Choice>
              <mc:Fallback>
                <p:oleObj name="工作表" r:id="rId3" imgW="3351600" imgH="173484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153047"/>
                        <a:ext cx="6781800" cy="351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33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Line 6"/>
          <p:cNvSpPr>
            <a:spLocks noChangeShapeType="1"/>
          </p:cNvSpPr>
          <p:nvPr/>
        </p:nvSpPr>
        <p:spPr bwMode="auto">
          <a:xfrm>
            <a:off x="4759325" y="4067447"/>
            <a:ext cx="0" cy="2570163"/>
          </a:xfrm>
          <a:prstGeom prst="line">
            <a:avLst/>
          </a:prstGeom>
          <a:noFill/>
          <a:ln w="3810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1259632" y="1766426"/>
            <a:ext cx="7704856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/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</a:t>
            </a:r>
            <a:r>
              <a:rPr kumimoji="0" lang="en-US" altLang="zh-TW" sz="44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bell shaped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distribution, </a:t>
            </a:r>
            <a:r>
              <a:rPr kumimoji="0" lang="en-US" altLang="zh-TW" sz="44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symmetrical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around 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m</a:t>
            </a:r>
          </a:p>
        </p:txBody>
      </p:sp>
      <p:sp>
        <p:nvSpPr>
          <p:cNvPr id="12298" name="Text Box 10"/>
          <p:cNvSpPr txBox="1">
            <a:spLocks noChangeArrowheads="1"/>
          </p:cNvSpPr>
          <p:nvPr/>
        </p:nvSpPr>
        <p:spPr bwMode="auto">
          <a:xfrm>
            <a:off x="4499992" y="5979368"/>
            <a:ext cx="5064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m</a:t>
            </a:r>
          </a:p>
        </p:txBody>
      </p:sp>
      <p:sp>
        <p:nvSpPr>
          <p:cNvPr id="12309" name="Rectangle 21"/>
          <p:cNvSpPr>
            <a:spLocks noGrp="1" noChangeArrowheads="1"/>
          </p:cNvSpPr>
          <p:nvPr>
            <p:ph type="title"/>
          </p:nvPr>
        </p:nvSpPr>
        <p:spPr>
          <a:xfrm>
            <a:off x="179512" y="260648"/>
            <a:ext cx="8784976" cy="165618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Shape of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186782492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36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97417B3-288A-42E8-8A3E-D7EA5EB64516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62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4372" name="Rectangle 36"/>
          <p:cNvSpPr>
            <a:spLocks noChangeArrowheads="1"/>
          </p:cNvSpPr>
          <p:nvPr/>
        </p:nvSpPr>
        <p:spPr bwMode="auto">
          <a:xfrm>
            <a:off x="2209800" y="1143000"/>
            <a:ext cx="6477000" cy="3657600"/>
          </a:xfrm>
          <a:prstGeom prst="rect">
            <a:avLst/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kumimoji="0" lang="zh-TW" altLang="en-US" sz="2400" b="1">
              <a:solidFill>
                <a:schemeClr val="bg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Narrow" pitchFamily="34" charset="0"/>
            </a:endParaRPr>
          </a:p>
        </p:txBody>
      </p:sp>
      <p:grpSp>
        <p:nvGrpSpPr>
          <p:cNvPr id="14362" name="Group 26"/>
          <p:cNvGrpSpPr>
            <a:grpSpLocks/>
          </p:cNvGrpSpPr>
          <p:nvPr/>
        </p:nvGrpSpPr>
        <p:grpSpPr bwMode="auto">
          <a:xfrm>
            <a:off x="4941888" y="3276600"/>
            <a:ext cx="3389312" cy="1371600"/>
            <a:chOff x="2160" y="672"/>
            <a:chExt cx="2135" cy="833"/>
          </a:xfrm>
        </p:grpSpPr>
        <p:sp>
          <p:nvSpPr>
            <p:cNvPr id="14363" name="Freeform 27"/>
            <p:cNvSpPr>
              <a:spLocks/>
            </p:cNvSpPr>
            <p:nvPr/>
          </p:nvSpPr>
          <p:spPr bwMode="auto">
            <a:xfrm>
              <a:off x="2160" y="672"/>
              <a:ext cx="1104" cy="832"/>
            </a:xfrm>
            <a:custGeom>
              <a:avLst/>
              <a:gdLst/>
              <a:ahLst/>
              <a:cxnLst>
                <a:cxn ang="0">
                  <a:pos x="0" y="832"/>
                </a:cxn>
                <a:cxn ang="0">
                  <a:pos x="336" y="736"/>
                </a:cxn>
                <a:cxn ang="0">
                  <a:pos x="528" y="544"/>
                </a:cxn>
                <a:cxn ang="0">
                  <a:pos x="672" y="352"/>
                </a:cxn>
                <a:cxn ang="0">
                  <a:pos x="864" y="112"/>
                </a:cxn>
                <a:cxn ang="0">
                  <a:pos x="1008" y="16"/>
                </a:cxn>
                <a:cxn ang="0">
                  <a:pos x="1104" y="16"/>
                </a:cxn>
              </a:cxnLst>
              <a:rect l="0" t="0" r="r" b="b"/>
              <a:pathLst>
                <a:path w="1104" h="832">
                  <a:moveTo>
                    <a:pt x="0" y="832"/>
                  </a:moveTo>
                  <a:cubicBezTo>
                    <a:pt x="124" y="808"/>
                    <a:pt x="248" y="784"/>
                    <a:pt x="336" y="736"/>
                  </a:cubicBezTo>
                  <a:cubicBezTo>
                    <a:pt x="424" y="688"/>
                    <a:pt x="472" y="608"/>
                    <a:pt x="528" y="544"/>
                  </a:cubicBezTo>
                  <a:cubicBezTo>
                    <a:pt x="584" y="480"/>
                    <a:pt x="616" y="424"/>
                    <a:pt x="672" y="352"/>
                  </a:cubicBezTo>
                  <a:cubicBezTo>
                    <a:pt x="728" y="280"/>
                    <a:pt x="808" y="168"/>
                    <a:pt x="864" y="112"/>
                  </a:cubicBezTo>
                  <a:cubicBezTo>
                    <a:pt x="920" y="56"/>
                    <a:pt x="968" y="32"/>
                    <a:pt x="1008" y="16"/>
                  </a:cubicBezTo>
                  <a:cubicBezTo>
                    <a:pt x="1048" y="0"/>
                    <a:pt x="1076" y="8"/>
                    <a:pt x="1104" y="16"/>
                  </a:cubicBezTo>
                </a:path>
              </a:pathLst>
            </a:cu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364" name="Freeform 28"/>
            <p:cNvSpPr>
              <a:spLocks/>
            </p:cNvSpPr>
            <p:nvPr/>
          </p:nvSpPr>
          <p:spPr bwMode="auto">
            <a:xfrm flipH="1">
              <a:off x="3191" y="673"/>
              <a:ext cx="1104" cy="832"/>
            </a:xfrm>
            <a:custGeom>
              <a:avLst/>
              <a:gdLst/>
              <a:ahLst/>
              <a:cxnLst>
                <a:cxn ang="0">
                  <a:pos x="0" y="832"/>
                </a:cxn>
                <a:cxn ang="0">
                  <a:pos x="336" y="736"/>
                </a:cxn>
                <a:cxn ang="0">
                  <a:pos x="528" y="544"/>
                </a:cxn>
                <a:cxn ang="0">
                  <a:pos x="672" y="352"/>
                </a:cxn>
                <a:cxn ang="0">
                  <a:pos x="864" y="112"/>
                </a:cxn>
                <a:cxn ang="0">
                  <a:pos x="1008" y="16"/>
                </a:cxn>
                <a:cxn ang="0">
                  <a:pos x="1104" y="16"/>
                </a:cxn>
              </a:cxnLst>
              <a:rect l="0" t="0" r="r" b="b"/>
              <a:pathLst>
                <a:path w="1104" h="832">
                  <a:moveTo>
                    <a:pt x="0" y="832"/>
                  </a:moveTo>
                  <a:cubicBezTo>
                    <a:pt x="124" y="808"/>
                    <a:pt x="248" y="784"/>
                    <a:pt x="336" y="736"/>
                  </a:cubicBezTo>
                  <a:cubicBezTo>
                    <a:pt x="424" y="688"/>
                    <a:pt x="472" y="608"/>
                    <a:pt x="528" y="544"/>
                  </a:cubicBezTo>
                  <a:cubicBezTo>
                    <a:pt x="584" y="480"/>
                    <a:pt x="616" y="424"/>
                    <a:pt x="672" y="352"/>
                  </a:cubicBezTo>
                  <a:cubicBezTo>
                    <a:pt x="728" y="280"/>
                    <a:pt x="808" y="168"/>
                    <a:pt x="864" y="112"/>
                  </a:cubicBezTo>
                  <a:cubicBezTo>
                    <a:pt x="920" y="56"/>
                    <a:pt x="968" y="32"/>
                    <a:pt x="1008" y="16"/>
                  </a:cubicBezTo>
                  <a:cubicBezTo>
                    <a:pt x="1048" y="0"/>
                    <a:pt x="1076" y="8"/>
                    <a:pt x="1104" y="16"/>
                  </a:cubicBezTo>
                </a:path>
              </a:pathLst>
            </a:cu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14365" name="Group 29"/>
          <p:cNvGrpSpPr>
            <a:grpSpLocks/>
          </p:cNvGrpSpPr>
          <p:nvPr/>
        </p:nvGrpSpPr>
        <p:grpSpPr bwMode="auto">
          <a:xfrm>
            <a:off x="4292600" y="3276600"/>
            <a:ext cx="3389313" cy="1322388"/>
            <a:chOff x="2160" y="672"/>
            <a:chExt cx="2135" cy="833"/>
          </a:xfrm>
        </p:grpSpPr>
        <p:sp>
          <p:nvSpPr>
            <p:cNvPr id="14366" name="Freeform 30"/>
            <p:cNvSpPr>
              <a:spLocks/>
            </p:cNvSpPr>
            <p:nvPr/>
          </p:nvSpPr>
          <p:spPr bwMode="auto">
            <a:xfrm>
              <a:off x="2160" y="672"/>
              <a:ext cx="1104" cy="832"/>
            </a:xfrm>
            <a:custGeom>
              <a:avLst/>
              <a:gdLst/>
              <a:ahLst/>
              <a:cxnLst>
                <a:cxn ang="0">
                  <a:pos x="0" y="832"/>
                </a:cxn>
                <a:cxn ang="0">
                  <a:pos x="336" y="736"/>
                </a:cxn>
                <a:cxn ang="0">
                  <a:pos x="528" y="544"/>
                </a:cxn>
                <a:cxn ang="0">
                  <a:pos x="672" y="352"/>
                </a:cxn>
                <a:cxn ang="0">
                  <a:pos x="864" y="112"/>
                </a:cxn>
                <a:cxn ang="0">
                  <a:pos x="1008" y="16"/>
                </a:cxn>
                <a:cxn ang="0">
                  <a:pos x="1104" y="16"/>
                </a:cxn>
              </a:cxnLst>
              <a:rect l="0" t="0" r="r" b="b"/>
              <a:pathLst>
                <a:path w="1104" h="832">
                  <a:moveTo>
                    <a:pt x="0" y="832"/>
                  </a:moveTo>
                  <a:cubicBezTo>
                    <a:pt x="124" y="808"/>
                    <a:pt x="248" y="784"/>
                    <a:pt x="336" y="736"/>
                  </a:cubicBezTo>
                  <a:cubicBezTo>
                    <a:pt x="424" y="688"/>
                    <a:pt x="472" y="608"/>
                    <a:pt x="528" y="544"/>
                  </a:cubicBezTo>
                  <a:cubicBezTo>
                    <a:pt x="584" y="480"/>
                    <a:pt x="616" y="424"/>
                    <a:pt x="672" y="352"/>
                  </a:cubicBezTo>
                  <a:cubicBezTo>
                    <a:pt x="728" y="280"/>
                    <a:pt x="808" y="168"/>
                    <a:pt x="864" y="112"/>
                  </a:cubicBezTo>
                  <a:cubicBezTo>
                    <a:pt x="920" y="56"/>
                    <a:pt x="968" y="32"/>
                    <a:pt x="1008" y="16"/>
                  </a:cubicBezTo>
                  <a:cubicBezTo>
                    <a:pt x="1048" y="0"/>
                    <a:pt x="1076" y="8"/>
                    <a:pt x="1104" y="16"/>
                  </a:cubicBezTo>
                </a:path>
              </a:pathLst>
            </a:custGeom>
            <a:noFill/>
            <a:ln w="2857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367" name="Freeform 31"/>
            <p:cNvSpPr>
              <a:spLocks/>
            </p:cNvSpPr>
            <p:nvPr/>
          </p:nvSpPr>
          <p:spPr bwMode="auto">
            <a:xfrm flipH="1">
              <a:off x="3191" y="673"/>
              <a:ext cx="1104" cy="832"/>
            </a:xfrm>
            <a:custGeom>
              <a:avLst/>
              <a:gdLst/>
              <a:ahLst/>
              <a:cxnLst>
                <a:cxn ang="0">
                  <a:pos x="0" y="832"/>
                </a:cxn>
                <a:cxn ang="0">
                  <a:pos x="336" y="736"/>
                </a:cxn>
                <a:cxn ang="0">
                  <a:pos x="528" y="544"/>
                </a:cxn>
                <a:cxn ang="0">
                  <a:pos x="672" y="352"/>
                </a:cxn>
                <a:cxn ang="0">
                  <a:pos x="864" y="112"/>
                </a:cxn>
                <a:cxn ang="0">
                  <a:pos x="1008" y="16"/>
                </a:cxn>
                <a:cxn ang="0">
                  <a:pos x="1104" y="16"/>
                </a:cxn>
              </a:cxnLst>
              <a:rect l="0" t="0" r="r" b="b"/>
              <a:pathLst>
                <a:path w="1104" h="832">
                  <a:moveTo>
                    <a:pt x="0" y="832"/>
                  </a:moveTo>
                  <a:cubicBezTo>
                    <a:pt x="124" y="808"/>
                    <a:pt x="248" y="784"/>
                    <a:pt x="336" y="736"/>
                  </a:cubicBezTo>
                  <a:cubicBezTo>
                    <a:pt x="424" y="688"/>
                    <a:pt x="472" y="608"/>
                    <a:pt x="528" y="544"/>
                  </a:cubicBezTo>
                  <a:cubicBezTo>
                    <a:pt x="584" y="480"/>
                    <a:pt x="616" y="424"/>
                    <a:pt x="672" y="352"/>
                  </a:cubicBezTo>
                  <a:cubicBezTo>
                    <a:pt x="728" y="280"/>
                    <a:pt x="808" y="168"/>
                    <a:pt x="864" y="112"/>
                  </a:cubicBezTo>
                  <a:cubicBezTo>
                    <a:pt x="920" y="56"/>
                    <a:pt x="968" y="32"/>
                    <a:pt x="1008" y="16"/>
                  </a:cubicBezTo>
                  <a:cubicBezTo>
                    <a:pt x="1048" y="0"/>
                    <a:pt x="1076" y="8"/>
                    <a:pt x="1104" y="16"/>
                  </a:cubicBezTo>
                </a:path>
              </a:pathLst>
            </a:custGeom>
            <a:noFill/>
            <a:ln w="2857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14368" name="Group 32"/>
          <p:cNvGrpSpPr>
            <a:grpSpLocks/>
          </p:cNvGrpSpPr>
          <p:nvPr/>
        </p:nvGrpSpPr>
        <p:grpSpPr bwMode="auto">
          <a:xfrm>
            <a:off x="3530600" y="3290888"/>
            <a:ext cx="3389313" cy="1322387"/>
            <a:chOff x="2160" y="672"/>
            <a:chExt cx="2135" cy="833"/>
          </a:xfrm>
        </p:grpSpPr>
        <p:sp>
          <p:nvSpPr>
            <p:cNvPr id="14369" name="Freeform 33"/>
            <p:cNvSpPr>
              <a:spLocks/>
            </p:cNvSpPr>
            <p:nvPr/>
          </p:nvSpPr>
          <p:spPr bwMode="auto">
            <a:xfrm>
              <a:off x="2160" y="672"/>
              <a:ext cx="1104" cy="832"/>
            </a:xfrm>
            <a:custGeom>
              <a:avLst/>
              <a:gdLst/>
              <a:ahLst/>
              <a:cxnLst>
                <a:cxn ang="0">
                  <a:pos x="0" y="832"/>
                </a:cxn>
                <a:cxn ang="0">
                  <a:pos x="336" y="736"/>
                </a:cxn>
                <a:cxn ang="0">
                  <a:pos x="528" y="544"/>
                </a:cxn>
                <a:cxn ang="0">
                  <a:pos x="672" y="352"/>
                </a:cxn>
                <a:cxn ang="0">
                  <a:pos x="864" y="112"/>
                </a:cxn>
                <a:cxn ang="0">
                  <a:pos x="1008" y="16"/>
                </a:cxn>
                <a:cxn ang="0">
                  <a:pos x="1104" y="16"/>
                </a:cxn>
              </a:cxnLst>
              <a:rect l="0" t="0" r="r" b="b"/>
              <a:pathLst>
                <a:path w="1104" h="832">
                  <a:moveTo>
                    <a:pt x="0" y="832"/>
                  </a:moveTo>
                  <a:cubicBezTo>
                    <a:pt x="124" y="808"/>
                    <a:pt x="248" y="784"/>
                    <a:pt x="336" y="736"/>
                  </a:cubicBezTo>
                  <a:cubicBezTo>
                    <a:pt x="424" y="688"/>
                    <a:pt x="472" y="608"/>
                    <a:pt x="528" y="544"/>
                  </a:cubicBezTo>
                  <a:cubicBezTo>
                    <a:pt x="584" y="480"/>
                    <a:pt x="616" y="424"/>
                    <a:pt x="672" y="352"/>
                  </a:cubicBezTo>
                  <a:cubicBezTo>
                    <a:pt x="728" y="280"/>
                    <a:pt x="808" y="168"/>
                    <a:pt x="864" y="112"/>
                  </a:cubicBezTo>
                  <a:cubicBezTo>
                    <a:pt x="920" y="56"/>
                    <a:pt x="968" y="32"/>
                    <a:pt x="1008" y="16"/>
                  </a:cubicBezTo>
                  <a:cubicBezTo>
                    <a:pt x="1048" y="0"/>
                    <a:pt x="1076" y="8"/>
                    <a:pt x="1104" y="16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370" name="Freeform 34"/>
            <p:cNvSpPr>
              <a:spLocks/>
            </p:cNvSpPr>
            <p:nvPr/>
          </p:nvSpPr>
          <p:spPr bwMode="auto">
            <a:xfrm flipH="1">
              <a:off x="3191" y="673"/>
              <a:ext cx="1104" cy="832"/>
            </a:xfrm>
            <a:custGeom>
              <a:avLst/>
              <a:gdLst/>
              <a:ahLst/>
              <a:cxnLst>
                <a:cxn ang="0">
                  <a:pos x="0" y="832"/>
                </a:cxn>
                <a:cxn ang="0">
                  <a:pos x="336" y="736"/>
                </a:cxn>
                <a:cxn ang="0">
                  <a:pos x="528" y="544"/>
                </a:cxn>
                <a:cxn ang="0">
                  <a:pos x="672" y="352"/>
                </a:cxn>
                <a:cxn ang="0">
                  <a:pos x="864" y="112"/>
                </a:cxn>
                <a:cxn ang="0">
                  <a:pos x="1008" y="16"/>
                </a:cxn>
                <a:cxn ang="0">
                  <a:pos x="1104" y="16"/>
                </a:cxn>
              </a:cxnLst>
              <a:rect l="0" t="0" r="r" b="b"/>
              <a:pathLst>
                <a:path w="1104" h="832">
                  <a:moveTo>
                    <a:pt x="0" y="832"/>
                  </a:moveTo>
                  <a:cubicBezTo>
                    <a:pt x="124" y="808"/>
                    <a:pt x="248" y="784"/>
                    <a:pt x="336" y="736"/>
                  </a:cubicBezTo>
                  <a:cubicBezTo>
                    <a:pt x="424" y="688"/>
                    <a:pt x="472" y="608"/>
                    <a:pt x="528" y="544"/>
                  </a:cubicBezTo>
                  <a:cubicBezTo>
                    <a:pt x="584" y="480"/>
                    <a:pt x="616" y="424"/>
                    <a:pt x="672" y="352"/>
                  </a:cubicBezTo>
                  <a:cubicBezTo>
                    <a:pt x="728" y="280"/>
                    <a:pt x="808" y="168"/>
                    <a:pt x="864" y="112"/>
                  </a:cubicBezTo>
                  <a:cubicBezTo>
                    <a:pt x="920" y="56"/>
                    <a:pt x="968" y="32"/>
                    <a:pt x="1008" y="16"/>
                  </a:cubicBezTo>
                  <a:cubicBezTo>
                    <a:pt x="1048" y="0"/>
                    <a:pt x="1076" y="8"/>
                    <a:pt x="1104" y="16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4371" name="Line 35"/>
          <p:cNvSpPr>
            <a:spLocks noChangeShapeType="1"/>
          </p:cNvSpPr>
          <p:nvPr/>
        </p:nvSpPr>
        <p:spPr bwMode="auto">
          <a:xfrm>
            <a:off x="3433763" y="4627563"/>
            <a:ext cx="5105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73" name="Text Box 37"/>
          <p:cNvSpPr txBox="1">
            <a:spLocks noChangeArrowheads="1"/>
          </p:cNvSpPr>
          <p:nvPr/>
        </p:nvSpPr>
        <p:spPr bwMode="auto">
          <a:xfrm>
            <a:off x="3311525" y="2943225"/>
            <a:ext cx="1555750" cy="6699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360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m</a:t>
            </a:r>
            <a:r>
              <a:rPr kumimoji="0" lang="en-US" altLang="zh-TW" sz="360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 </a:t>
            </a:r>
            <a:r>
              <a:rPr kumimoji="0" lang="en-US" altLang="zh-TW" sz="360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 10</a:t>
            </a:r>
          </a:p>
        </p:txBody>
      </p:sp>
      <p:sp>
        <p:nvSpPr>
          <p:cNvPr id="14374" name="Text Box 38"/>
          <p:cNvSpPr txBox="1">
            <a:spLocks noChangeArrowheads="1"/>
          </p:cNvSpPr>
          <p:nvPr/>
        </p:nvSpPr>
        <p:spPr bwMode="auto">
          <a:xfrm>
            <a:off x="5165725" y="2606675"/>
            <a:ext cx="1555750" cy="6699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360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m</a:t>
            </a:r>
            <a:r>
              <a:rPr kumimoji="0" lang="en-US" altLang="zh-TW" sz="360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 </a:t>
            </a:r>
            <a:r>
              <a:rPr kumimoji="0" lang="en-US" altLang="zh-TW" sz="360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 11</a:t>
            </a:r>
          </a:p>
        </p:txBody>
      </p:sp>
      <p:sp>
        <p:nvSpPr>
          <p:cNvPr id="14375" name="Text Box 39"/>
          <p:cNvSpPr txBox="1">
            <a:spLocks noChangeArrowheads="1"/>
          </p:cNvSpPr>
          <p:nvPr/>
        </p:nvSpPr>
        <p:spPr bwMode="auto">
          <a:xfrm>
            <a:off x="7070725" y="3048000"/>
            <a:ext cx="1555750" cy="6699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36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m</a:t>
            </a:r>
            <a:r>
              <a:rPr kumimoji="0" lang="en-US" altLang="zh-TW" sz="36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 </a:t>
            </a:r>
            <a:r>
              <a:rPr kumimoji="0" lang="en-US" altLang="zh-TW" sz="36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 12</a:t>
            </a:r>
          </a:p>
        </p:txBody>
      </p:sp>
      <p:sp>
        <p:nvSpPr>
          <p:cNvPr id="14377" name="Text Box 41"/>
          <p:cNvSpPr txBox="1">
            <a:spLocks noChangeArrowheads="1"/>
          </p:cNvSpPr>
          <p:nvPr/>
        </p:nvSpPr>
        <p:spPr bwMode="auto">
          <a:xfrm>
            <a:off x="2268538" y="1196975"/>
            <a:ext cx="64071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/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How does the expected value affect the location of </a:t>
            </a:r>
            <a:r>
              <a:rPr kumimoji="0" lang="en-US" altLang="zh-TW" sz="3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f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0" lang="en-US" altLang="zh-TW" sz="3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)?</a:t>
            </a:r>
          </a:p>
        </p:txBody>
      </p:sp>
      <p:sp>
        <p:nvSpPr>
          <p:cNvPr id="14354" name="Rectangle 18"/>
          <p:cNvSpPr>
            <a:spLocks noChangeArrowheads="1"/>
          </p:cNvSpPr>
          <p:nvPr/>
        </p:nvSpPr>
        <p:spPr bwMode="auto">
          <a:xfrm>
            <a:off x="900113" y="3276600"/>
            <a:ext cx="7416800" cy="33528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kumimoji="0" lang="zh-TW" altLang="en-US" sz="2400" b="1">
              <a:solidFill>
                <a:schemeClr val="bg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Narrow" pitchFamily="34" charset="0"/>
            </a:endParaRPr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>
            <a:off x="1828800" y="6477000"/>
            <a:ext cx="5791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14356" name="Group 20"/>
          <p:cNvGrpSpPr>
            <a:grpSpLocks/>
          </p:cNvGrpSpPr>
          <p:nvPr/>
        </p:nvGrpSpPr>
        <p:grpSpPr bwMode="auto">
          <a:xfrm>
            <a:off x="2935288" y="5154613"/>
            <a:ext cx="3389312" cy="1322387"/>
            <a:chOff x="2160" y="672"/>
            <a:chExt cx="2135" cy="833"/>
          </a:xfrm>
        </p:grpSpPr>
        <p:sp>
          <p:nvSpPr>
            <p:cNvPr id="14338" name="Freeform 2"/>
            <p:cNvSpPr>
              <a:spLocks/>
            </p:cNvSpPr>
            <p:nvPr/>
          </p:nvSpPr>
          <p:spPr bwMode="auto">
            <a:xfrm>
              <a:off x="2160" y="672"/>
              <a:ext cx="1104" cy="832"/>
            </a:xfrm>
            <a:custGeom>
              <a:avLst/>
              <a:gdLst/>
              <a:ahLst/>
              <a:cxnLst>
                <a:cxn ang="0">
                  <a:pos x="0" y="832"/>
                </a:cxn>
                <a:cxn ang="0">
                  <a:pos x="336" y="736"/>
                </a:cxn>
                <a:cxn ang="0">
                  <a:pos x="528" y="544"/>
                </a:cxn>
                <a:cxn ang="0">
                  <a:pos x="672" y="352"/>
                </a:cxn>
                <a:cxn ang="0">
                  <a:pos x="864" y="112"/>
                </a:cxn>
                <a:cxn ang="0">
                  <a:pos x="1008" y="16"/>
                </a:cxn>
                <a:cxn ang="0">
                  <a:pos x="1104" y="16"/>
                </a:cxn>
              </a:cxnLst>
              <a:rect l="0" t="0" r="r" b="b"/>
              <a:pathLst>
                <a:path w="1104" h="832">
                  <a:moveTo>
                    <a:pt x="0" y="832"/>
                  </a:moveTo>
                  <a:cubicBezTo>
                    <a:pt x="124" y="808"/>
                    <a:pt x="248" y="784"/>
                    <a:pt x="336" y="736"/>
                  </a:cubicBezTo>
                  <a:cubicBezTo>
                    <a:pt x="424" y="688"/>
                    <a:pt x="472" y="608"/>
                    <a:pt x="528" y="544"/>
                  </a:cubicBezTo>
                  <a:cubicBezTo>
                    <a:pt x="584" y="480"/>
                    <a:pt x="616" y="424"/>
                    <a:pt x="672" y="352"/>
                  </a:cubicBezTo>
                  <a:cubicBezTo>
                    <a:pt x="728" y="280"/>
                    <a:pt x="808" y="168"/>
                    <a:pt x="864" y="112"/>
                  </a:cubicBezTo>
                  <a:cubicBezTo>
                    <a:pt x="920" y="56"/>
                    <a:pt x="968" y="32"/>
                    <a:pt x="1008" y="16"/>
                  </a:cubicBezTo>
                  <a:cubicBezTo>
                    <a:pt x="1048" y="0"/>
                    <a:pt x="1076" y="8"/>
                    <a:pt x="1104" y="16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342" name="Freeform 6"/>
            <p:cNvSpPr>
              <a:spLocks/>
            </p:cNvSpPr>
            <p:nvPr/>
          </p:nvSpPr>
          <p:spPr bwMode="auto">
            <a:xfrm flipH="1">
              <a:off x="3191" y="673"/>
              <a:ext cx="1104" cy="832"/>
            </a:xfrm>
            <a:custGeom>
              <a:avLst/>
              <a:gdLst/>
              <a:ahLst/>
              <a:cxnLst>
                <a:cxn ang="0">
                  <a:pos x="0" y="832"/>
                </a:cxn>
                <a:cxn ang="0">
                  <a:pos x="336" y="736"/>
                </a:cxn>
                <a:cxn ang="0">
                  <a:pos x="528" y="544"/>
                </a:cxn>
                <a:cxn ang="0">
                  <a:pos x="672" y="352"/>
                </a:cxn>
                <a:cxn ang="0">
                  <a:pos x="864" y="112"/>
                </a:cxn>
                <a:cxn ang="0">
                  <a:pos x="1008" y="16"/>
                </a:cxn>
                <a:cxn ang="0">
                  <a:pos x="1104" y="16"/>
                </a:cxn>
              </a:cxnLst>
              <a:rect l="0" t="0" r="r" b="b"/>
              <a:pathLst>
                <a:path w="1104" h="832">
                  <a:moveTo>
                    <a:pt x="0" y="832"/>
                  </a:moveTo>
                  <a:cubicBezTo>
                    <a:pt x="124" y="808"/>
                    <a:pt x="248" y="784"/>
                    <a:pt x="336" y="736"/>
                  </a:cubicBezTo>
                  <a:cubicBezTo>
                    <a:pt x="424" y="688"/>
                    <a:pt x="472" y="608"/>
                    <a:pt x="528" y="544"/>
                  </a:cubicBezTo>
                  <a:cubicBezTo>
                    <a:pt x="584" y="480"/>
                    <a:pt x="616" y="424"/>
                    <a:pt x="672" y="352"/>
                  </a:cubicBezTo>
                  <a:cubicBezTo>
                    <a:pt x="728" y="280"/>
                    <a:pt x="808" y="168"/>
                    <a:pt x="864" y="112"/>
                  </a:cubicBezTo>
                  <a:cubicBezTo>
                    <a:pt x="920" y="56"/>
                    <a:pt x="968" y="32"/>
                    <a:pt x="1008" y="16"/>
                  </a:cubicBezTo>
                  <a:cubicBezTo>
                    <a:pt x="1048" y="0"/>
                    <a:pt x="1076" y="8"/>
                    <a:pt x="1104" y="16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14355" name="Group 19"/>
          <p:cNvGrpSpPr>
            <a:grpSpLocks/>
          </p:cNvGrpSpPr>
          <p:nvPr/>
        </p:nvGrpSpPr>
        <p:grpSpPr bwMode="auto">
          <a:xfrm>
            <a:off x="2511425" y="5486400"/>
            <a:ext cx="4270375" cy="990600"/>
            <a:chOff x="1870" y="720"/>
            <a:chExt cx="2690" cy="624"/>
          </a:xfrm>
        </p:grpSpPr>
        <p:sp>
          <p:nvSpPr>
            <p:cNvPr id="14347" name="Freeform 11"/>
            <p:cNvSpPr>
              <a:spLocks/>
            </p:cNvSpPr>
            <p:nvPr/>
          </p:nvSpPr>
          <p:spPr bwMode="auto">
            <a:xfrm>
              <a:off x="1870" y="720"/>
              <a:ext cx="1368" cy="624"/>
            </a:xfrm>
            <a:custGeom>
              <a:avLst/>
              <a:gdLst/>
              <a:ahLst/>
              <a:cxnLst>
                <a:cxn ang="0">
                  <a:pos x="0" y="432"/>
                </a:cxn>
                <a:cxn ang="0">
                  <a:pos x="288" y="336"/>
                </a:cxn>
                <a:cxn ang="0">
                  <a:pos x="576" y="144"/>
                </a:cxn>
                <a:cxn ang="0">
                  <a:pos x="816" y="48"/>
                </a:cxn>
                <a:cxn ang="0">
                  <a:pos x="1104" y="0"/>
                </a:cxn>
              </a:cxnLst>
              <a:rect l="0" t="0" r="r" b="b"/>
              <a:pathLst>
                <a:path w="1104" h="432">
                  <a:moveTo>
                    <a:pt x="0" y="432"/>
                  </a:moveTo>
                  <a:cubicBezTo>
                    <a:pt x="96" y="408"/>
                    <a:pt x="192" y="384"/>
                    <a:pt x="288" y="336"/>
                  </a:cubicBezTo>
                  <a:cubicBezTo>
                    <a:pt x="384" y="288"/>
                    <a:pt x="488" y="192"/>
                    <a:pt x="576" y="144"/>
                  </a:cubicBezTo>
                  <a:cubicBezTo>
                    <a:pt x="664" y="96"/>
                    <a:pt x="728" y="72"/>
                    <a:pt x="816" y="48"/>
                  </a:cubicBezTo>
                  <a:cubicBezTo>
                    <a:pt x="904" y="24"/>
                    <a:pt x="1004" y="12"/>
                    <a:pt x="1104" y="0"/>
                  </a:cubicBezTo>
                </a:path>
              </a:pathLst>
            </a:custGeom>
            <a:noFill/>
            <a:ln w="2857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348" name="Freeform 12"/>
            <p:cNvSpPr>
              <a:spLocks/>
            </p:cNvSpPr>
            <p:nvPr/>
          </p:nvSpPr>
          <p:spPr bwMode="auto">
            <a:xfrm flipH="1">
              <a:off x="3192" y="720"/>
              <a:ext cx="1368" cy="624"/>
            </a:xfrm>
            <a:custGeom>
              <a:avLst/>
              <a:gdLst/>
              <a:ahLst/>
              <a:cxnLst>
                <a:cxn ang="0">
                  <a:pos x="0" y="432"/>
                </a:cxn>
                <a:cxn ang="0">
                  <a:pos x="288" y="336"/>
                </a:cxn>
                <a:cxn ang="0">
                  <a:pos x="576" y="144"/>
                </a:cxn>
                <a:cxn ang="0">
                  <a:pos x="816" y="48"/>
                </a:cxn>
                <a:cxn ang="0">
                  <a:pos x="1104" y="0"/>
                </a:cxn>
              </a:cxnLst>
              <a:rect l="0" t="0" r="r" b="b"/>
              <a:pathLst>
                <a:path w="1104" h="432">
                  <a:moveTo>
                    <a:pt x="0" y="432"/>
                  </a:moveTo>
                  <a:cubicBezTo>
                    <a:pt x="96" y="408"/>
                    <a:pt x="192" y="384"/>
                    <a:pt x="288" y="336"/>
                  </a:cubicBezTo>
                  <a:cubicBezTo>
                    <a:pt x="384" y="288"/>
                    <a:pt x="488" y="192"/>
                    <a:pt x="576" y="144"/>
                  </a:cubicBezTo>
                  <a:cubicBezTo>
                    <a:pt x="664" y="96"/>
                    <a:pt x="728" y="72"/>
                    <a:pt x="816" y="48"/>
                  </a:cubicBezTo>
                  <a:cubicBezTo>
                    <a:pt x="904" y="24"/>
                    <a:pt x="1004" y="12"/>
                    <a:pt x="1104" y="0"/>
                  </a:cubicBezTo>
                </a:path>
              </a:pathLst>
            </a:custGeom>
            <a:noFill/>
            <a:ln w="2857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14351" name="Group 15"/>
          <p:cNvGrpSpPr>
            <a:grpSpLocks/>
          </p:cNvGrpSpPr>
          <p:nvPr/>
        </p:nvGrpSpPr>
        <p:grpSpPr bwMode="auto">
          <a:xfrm>
            <a:off x="1905000" y="5791200"/>
            <a:ext cx="5410200" cy="685800"/>
            <a:chOff x="1680" y="288"/>
            <a:chExt cx="2064" cy="248"/>
          </a:xfrm>
        </p:grpSpPr>
        <p:sp>
          <p:nvSpPr>
            <p:cNvPr id="14352" name="Freeform 16"/>
            <p:cNvSpPr>
              <a:spLocks/>
            </p:cNvSpPr>
            <p:nvPr/>
          </p:nvSpPr>
          <p:spPr bwMode="auto">
            <a:xfrm>
              <a:off x="1680" y="288"/>
              <a:ext cx="1104" cy="248"/>
            </a:xfrm>
            <a:custGeom>
              <a:avLst/>
              <a:gdLst/>
              <a:ahLst/>
              <a:cxnLst>
                <a:cxn ang="0">
                  <a:pos x="0" y="248"/>
                </a:cxn>
                <a:cxn ang="0">
                  <a:pos x="336" y="152"/>
                </a:cxn>
                <a:cxn ang="0">
                  <a:pos x="624" y="56"/>
                </a:cxn>
                <a:cxn ang="0">
                  <a:pos x="912" y="8"/>
                </a:cxn>
                <a:cxn ang="0">
                  <a:pos x="1104" y="8"/>
                </a:cxn>
              </a:cxnLst>
              <a:rect l="0" t="0" r="r" b="b"/>
              <a:pathLst>
                <a:path w="1104" h="248">
                  <a:moveTo>
                    <a:pt x="0" y="248"/>
                  </a:moveTo>
                  <a:cubicBezTo>
                    <a:pt x="116" y="216"/>
                    <a:pt x="232" y="184"/>
                    <a:pt x="336" y="152"/>
                  </a:cubicBezTo>
                  <a:cubicBezTo>
                    <a:pt x="440" y="120"/>
                    <a:pt x="528" y="80"/>
                    <a:pt x="624" y="56"/>
                  </a:cubicBezTo>
                  <a:cubicBezTo>
                    <a:pt x="720" y="32"/>
                    <a:pt x="832" y="16"/>
                    <a:pt x="912" y="8"/>
                  </a:cubicBezTo>
                  <a:cubicBezTo>
                    <a:pt x="992" y="0"/>
                    <a:pt x="1048" y="4"/>
                    <a:pt x="1104" y="8"/>
                  </a:cubicBezTo>
                </a:path>
              </a:pathLst>
            </a:cu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353" name="Freeform 17"/>
            <p:cNvSpPr>
              <a:spLocks/>
            </p:cNvSpPr>
            <p:nvPr/>
          </p:nvSpPr>
          <p:spPr bwMode="auto">
            <a:xfrm flipH="1">
              <a:off x="2640" y="288"/>
              <a:ext cx="1104" cy="248"/>
            </a:xfrm>
            <a:custGeom>
              <a:avLst/>
              <a:gdLst/>
              <a:ahLst/>
              <a:cxnLst>
                <a:cxn ang="0">
                  <a:pos x="0" y="248"/>
                </a:cxn>
                <a:cxn ang="0">
                  <a:pos x="336" y="152"/>
                </a:cxn>
                <a:cxn ang="0">
                  <a:pos x="624" y="56"/>
                </a:cxn>
                <a:cxn ang="0">
                  <a:pos x="912" y="8"/>
                </a:cxn>
                <a:cxn ang="0">
                  <a:pos x="1104" y="8"/>
                </a:cxn>
              </a:cxnLst>
              <a:rect l="0" t="0" r="r" b="b"/>
              <a:pathLst>
                <a:path w="1104" h="248">
                  <a:moveTo>
                    <a:pt x="0" y="248"/>
                  </a:moveTo>
                  <a:cubicBezTo>
                    <a:pt x="116" y="216"/>
                    <a:pt x="232" y="184"/>
                    <a:pt x="336" y="152"/>
                  </a:cubicBezTo>
                  <a:cubicBezTo>
                    <a:pt x="440" y="120"/>
                    <a:pt x="528" y="80"/>
                    <a:pt x="624" y="56"/>
                  </a:cubicBezTo>
                  <a:cubicBezTo>
                    <a:pt x="720" y="32"/>
                    <a:pt x="832" y="16"/>
                    <a:pt x="912" y="8"/>
                  </a:cubicBezTo>
                  <a:cubicBezTo>
                    <a:pt x="992" y="0"/>
                    <a:pt x="1048" y="4"/>
                    <a:pt x="1104" y="8"/>
                  </a:cubicBezTo>
                </a:path>
              </a:pathLst>
            </a:cu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4360" name="Text Box 24"/>
          <p:cNvSpPr txBox="1">
            <a:spLocks noChangeArrowheads="1"/>
          </p:cNvSpPr>
          <p:nvPr/>
        </p:nvSpPr>
        <p:spPr bwMode="auto">
          <a:xfrm>
            <a:off x="5574402" y="5193397"/>
            <a:ext cx="1301959" cy="6463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3600" dirty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s</a:t>
            </a:r>
            <a:r>
              <a:rPr kumimoji="0" lang="en-US" altLang="zh-TW" sz="3600" dirty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 </a:t>
            </a:r>
            <a:r>
              <a:rPr kumimoji="0" lang="en-US" altLang="zh-TW" sz="3600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= 3</a:t>
            </a:r>
            <a:endParaRPr kumimoji="0" lang="en-US" altLang="zh-TW" sz="3600" dirty="0">
              <a:solidFill>
                <a:srgbClr val="FF00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14376" name="Line 40"/>
          <p:cNvSpPr>
            <a:spLocks noChangeShapeType="1"/>
          </p:cNvSpPr>
          <p:nvPr/>
        </p:nvSpPr>
        <p:spPr bwMode="auto">
          <a:xfrm>
            <a:off x="4627563" y="5105400"/>
            <a:ext cx="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57" name="Text Box 21"/>
          <p:cNvSpPr txBox="1">
            <a:spLocks noChangeArrowheads="1"/>
          </p:cNvSpPr>
          <p:nvPr/>
        </p:nvSpPr>
        <p:spPr bwMode="auto">
          <a:xfrm>
            <a:off x="971550" y="3352800"/>
            <a:ext cx="69850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pPr eaLnBrk="0" hangingPunct="0"/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How does the standard deviation affect the shape of </a:t>
            </a:r>
            <a:r>
              <a:rPr kumimoji="0" lang="en-US" altLang="zh-TW" sz="3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f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0" lang="en-US" altLang="zh-TW" sz="3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</a:t>
            </a: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)?</a:t>
            </a:r>
          </a:p>
        </p:txBody>
      </p:sp>
      <p:sp>
        <p:nvSpPr>
          <p:cNvPr id="14359" name="Text Box 23"/>
          <p:cNvSpPr txBox="1">
            <a:spLocks noChangeArrowheads="1"/>
          </p:cNvSpPr>
          <p:nvPr/>
        </p:nvSpPr>
        <p:spPr bwMode="auto">
          <a:xfrm>
            <a:off x="4578993" y="4507597"/>
            <a:ext cx="1311578" cy="6463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s </a:t>
            </a:r>
            <a:r>
              <a:rPr kumimoji="0" lang="en-US" altLang="zh-TW" sz="3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= </a:t>
            </a:r>
            <a:r>
              <a:rPr kumimoji="0" lang="en-US" altLang="zh-TW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2</a:t>
            </a:r>
          </a:p>
        </p:txBody>
      </p:sp>
      <p:sp>
        <p:nvSpPr>
          <p:cNvPr id="14361" name="Text Box 25"/>
          <p:cNvSpPr txBox="1">
            <a:spLocks noChangeArrowheads="1"/>
          </p:cNvSpPr>
          <p:nvPr/>
        </p:nvSpPr>
        <p:spPr bwMode="auto">
          <a:xfrm>
            <a:off x="6641202" y="5650597"/>
            <a:ext cx="1301959" cy="6463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s</a:t>
            </a:r>
            <a:r>
              <a:rPr kumimoji="0" lang="en-US" altLang="zh-TW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 </a:t>
            </a:r>
            <a:r>
              <a:rPr kumimoji="0" lang="en-US" altLang="zh-TW" sz="3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= 4</a:t>
            </a:r>
            <a:endParaRPr kumimoji="0" lang="en-US" altLang="zh-TW" sz="36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14378" name="Rectangle 42"/>
          <p:cNvSpPr>
            <a:spLocks noGrp="1" noChangeArrowheads="1"/>
          </p:cNvSpPr>
          <p:nvPr>
            <p:ph type="title"/>
          </p:nvPr>
        </p:nvSpPr>
        <p:spPr>
          <a:xfrm>
            <a:off x="323850" y="260648"/>
            <a:ext cx="8496300" cy="874712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TW" altLang="zh-TW" dirty="0"/>
              <a:t>(</a:t>
            </a:r>
            <a:r>
              <a:rPr lang="en-US" altLang="zh-TW" dirty="0">
                <a:latin typeface="Symbol" pitchFamily="18" charset="2"/>
              </a:rPr>
              <a:t>m</a:t>
            </a:r>
            <a:r>
              <a:rPr lang="en-US" altLang="zh-TW" dirty="0"/>
              <a:t>, </a:t>
            </a:r>
            <a:r>
              <a:rPr lang="en-US" altLang="zh-TW" dirty="0">
                <a:latin typeface="Symbol" pitchFamily="18" charset="2"/>
              </a:rPr>
              <a:t>s</a:t>
            </a:r>
            <a:r>
              <a:rPr lang="en-US" altLang="zh-TW" dirty="0"/>
              <a:t>) vs. Shapes</a:t>
            </a:r>
          </a:p>
        </p:txBody>
      </p:sp>
    </p:spTree>
    <p:extLst>
      <p:ext uri="{BB962C8B-B14F-4D97-AF65-F5344CB8AC3E}">
        <p14:creationId xmlns:p14="http://schemas.microsoft.com/office/powerpoint/2010/main" val="1101877391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73" grpId="0"/>
      <p:bldP spid="14374" grpId="0"/>
      <p:bldP spid="14375" grpId="0"/>
      <p:bldP spid="14354" grpId="0" animBg="1" autoUpdateAnimBg="0"/>
      <p:bldP spid="14341" grpId="0" animBg="1"/>
      <p:bldP spid="14360" grpId="0"/>
      <p:bldP spid="14376" grpId="0" animBg="1"/>
      <p:bldP spid="14357" grpId="0" autoUpdateAnimBg="0"/>
      <p:bldP spid="14359" grpId="0"/>
      <p:bldP spid="1436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13C77CC-6082-49D0-B039-240EC26F3A95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63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628775"/>
            <a:ext cx="8281987" cy="5040313"/>
          </a:xfrm>
        </p:spPr>
        <p:txBody>
          <a:bodyPr/>
          <a:lstStyle/>
          <a:p>
            <a:r>
              <a:rPr lang="en-US" altLang="zh-TW" dirty="0"/>
              <a:t>The normal distribution is </a:t>
            </a:r>
            <a:r>
              <a:rPr lang="en-US" altLang="zh-TW" b="1" dirty="0" err="1" smtClean="0">
                <a:solidFill>
                  <a:schemeClr val="accent2"/>
                </a:solidFill>
              </a:rPr>
              <a:t>unimodal</a:t>
            </a:r>
            <a:r>
              <a:rPr lang="en-US" altLang="zh-TW" b="1" dirty="0" smtClean="0">
                <a:solidFill>
                  <a:schemeClr val="accent2"/>
                </a:solidFill>
              </a:rPr>
              <a:t> </a:t>
            </a:r>
            <a:r>
              <a:rPr lang="en-US" altLang="zh-TW" dirty="0" smtClean="0"/>
              <a:t>and </a:t>
            </a:r>
            <a:r>
              <a:rPr lang="en-US" altLang="zh-TW" b="1" dirty="0" smtClean="0">
                <a:solidFill>
                  <a:schemeClr val="folHlink"/>
                </a:solidFill>
              </a:rPr>
              <a:t>symmetrical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Any normal distribution can be transformed into a specific normal distribution called</a:t>
            </a:r>
            <a:br>
              <a:rPr lang="en-US" altLang="zh-TW" dirty="0"/>
            </a:br>
            <a:r>
              <a:rPr lang="en-US" altLang="zh-TW" b="1" dirty="0"/>
              <a:t>“</a:t>
            </a:r>
            <a:r>
              <a:rPr lang="en-US" altLang="zh-TW" b="1" dirty="0">
                <a:solidFill>
                  <a:schemeClr val="folHlink"/>
                </a:solidFill>
              </a:rPr>
              <a:t>Standard Normal Distribution</a:t>
            </a:r>
            <a:r>
              <a:rPr lang="en-US" altLang="zh-TW" b="1" dirty="0"/>
              <a:t>”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title"/>
          </p:nvPr>
        </p:nvSpPr>
        <p:spPr>
          <a:xfrm>
            <a:off x="152400" y="260648"/>
            <a:ext cx="8743950" cy="12954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911225" algn="l"/>
              </a:tabLst>
              <a:defRPr/>
            </a:pPr>
            <a:r>
              <a:rPr lang="en-US" altLang="zh-TW" dirty="0"/>
              <a:t>Finding Normal Probabilities</a:t>
            </a:r>
          </a:p>
        </p:txBody>
      </p:sp>
    </p:spTree>
    <p:extLst>
      <p:ext uri="{BB962C8B-B14F-4D97-AF65-F5344CB8AC3E}">
        <p14:creationId xmlns:p14="http://schemas.microsoft.com/office/powerpoint/2010/main" val="377197106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6110973-7EEC-4A3C-B8DB-13D64684DDE4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64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aphicFrame>
        <p:nvGraphicFramePr>
          <p:cNvPr id="67586" name="Object 1026"/>
          <p:cNvGraphicFramePr>
            <a:graphicFrameLocks noChangeAspect="1"/>
          </p:cNvGraphicFramePr>
          <p:nvPr/>
        </p:nvGraphicFramePr>
        <p:xfrm>
          <a:off x="1600200" y="2590800"/>
          <a:ext cx="6781800" cy="351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60" name="工作表" r:id="rId3" imgW="3351600" imgH="1734840" progId="Excel.Sheet.8">
                  <p:embed/>
                </p:oleObj>
              </mc:Choice>
              <mc:Fallback>
                <p:oleObj name="工作表" r:id="rId3" imgW="3351600" imgH="173484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590800"/>
                        <a:ext cx="6781800" cy="351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33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87" name="Line 1027"/>
          <p:cNvSpPr>
            <a:spLocks noChangeShapeType="1"/>
          </p:cNvSpPr>
          <p:nvPr/>
        </p:nvSpPr>
        <p:spPr bwMode="auto">
          <a:xfrm>
            <a:off x="4987925" y="3505200"/>
            <a:ext cx="0" cy="2570163"/>
          </a:xfrm>
          <a:prstGeom prst="line">
            <a:avLst/>
          </a:prstGeom>
          <a:noFill/>
          <a:ln w="3810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7588" name="Text Box 1028"/>
          <p:cNvSpPr txBox="1">
            <a:spLocks noChangeArrowheads="1"/>
          </p:cNvSpPr>
          <p:nvPr/>
        </p:nvSpPr>
        <p:spPr bwMode="auto">
          <a:xfrm>
            <a:off x="1042988" y="1844675"/>
            <a:ext cx="7345362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/>
            <a:r>
              <a:rPr kumimoji="0" lang="en-US" altLang="zh-TW" sz="48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 </a:t>
            </a:r>
            <a:r>
              <a:rPr kumimoji="0" lang="en-US" altLang="zh-TW" sz="4800" i="1">
                <a:effectLst>
                  <a:outerShdw blurRad="38100" dist="38100" dir="2700000" algn="tl">
                    <a:srgbClr val="000000"/>
                  </a:outerShdw>
                </a:effectLst>
              </a:rPr>
              <a:t>~ </a:t>
            </a:r>
            <a:r>
              <a:rPr kumimoji="0" lang="en-US" altLang="zh-TW" sz="48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N</a:t>
            </a:r>
            <a:r>
              <a:rPr kumimoji="0" lang="en-US" altLang="zh-TW" sz="480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0" lang="en-US" altLang="zh-TW" sz="4800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m</a:t>
            </a:r>
            <a:r>
              <a:rPr kumimoji="0" lang="en-US" altLang="zh-TW" sz="48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, </a:t>
            </a:r>
            <a:r>
              <a:rPr kumimoji="0" lang="en-US" altLang="zh-TW" sz="4800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s</a:t>
            </a:r>
            <a:r>
              <a:rPr kumimoji="0" lang="en-US" altLang="zh-TW" sz="4800">
                <a:effectLst>
                  <a:outerShdw blurRad="38100" dist="38100" dir="2700000" algn="tl">
                    <a:srgbClr val="000000"/>
                  </a:outerShdw>
                </a:effectLst>
              </a:rPr>
              <a:t>) = </a:t>
            </a:r>
            <a:r>
              <a:rPr kumimoji="0" lang="en-US" altLang="zh-TW" sz="48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hlinkClick r:id="rId5" action="ppaction://hlinksldjump"/>
              </a:rPr>
              <a:t>Z</a:t>
            </a:r>
            <a:r>
              <a:rPr kumimoji="0" lang="en-US" altLang="zh-TW" sz="4800">
                <a:effectLst>
                  <a:outerShdw blurRad="38100" dist="38100" dir="2700000" algn="tl">
                    <a:srgbClr val="000000"/>
                  </a:outerShdw>
                </a:effectLst>
                <a:hlinkClick r:id="rId5" action="ppaction://hlinksldjump"/>
              </a:rPr>
              <a:t> </a:t>
            </a:r>
            <a:r>
              <a:rPr kumimoji="0" lang="en-US" altLang="zh-TW" sz="4800">
                <a:effectLst>
                  <a:outerShdw blurRad="38100" dist="38100" dir="2700000" algn="tl">
                    <a:srgbClr val="000000"/>
                  </a:outerShdw>
                </a:effectLst>
              </a:rPr>
              <a:t>~ </a:t>
            </a:r>
            <a:r>
              <a:rPr kumimoji="0" lang="en-US" altLang="zh-TW" sz="48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N</a:t>
            </a:r>
            <a:r>
              <a:rPr kumimoji="0" lang="en-US" altLang="zh-TW" sz="4800">
                <a:effectLst>
                  <a:outerShdw blurRad="38100" dist="38100" dir="2700000" algn="tl">
                    <a:srgbClr val="000000"/>
                  </a:outerShdw>
                </a:effectLst>
              </a:rPr>
              <a:t>(0, 1)</a:t>
            </a:r>
          </a:p>
        </p:txBody>
      </p:sp>
      <p:sp>
        <p:nvSpPr>
          <p:cNvPr id="67589" name="Text Box 1029"/>
          <p:cNvSpPr txBox="1">
            <a:spLocks noChangeArrowheads="1"/>
          </p:cNvSpPr>
          <p:nvPr/>
        </p:nvSpPr>
        <p:spPr bwMode="auto">
          <a:xfrm>
            <a:off x="4703763" y="5949950"/>
            <a:ext cx="4889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zh-TW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</a:p>
        </p:txBody>
      </p:sp>
      <p:sp>
        <p:nvSpPr>
          <p:cNvPr id="67590" name="Rectangle 1030"/>
          <p:cNvSpPr>
            <a:spLocks noGrp="1" noChangeArrowheads="1"/>
          </p:cNvSpPr>
          <p:nvPr>
            <p:ph type="title"/>
          </p:nvPr>
        </p:nvSpPr>
        <p:spPr>
          <a:xfrm>
            <a:off x="323850" y="260648"/>
            <a:ext cx="8591550" cy="1655762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Standard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86425641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65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aphicFrame>
        <p:nvGraphicFramePr>
          <p:cNvPr id="19461" name="Object 5"/>
          <p:cNvGraphicFramePr>
            <a:graphicFrameLocks noChangeAspect="1"/>
          </p:cNvGraphicFramePr>
          <p:nvPr>
            <p:extLst/>
          </p:nvPr>
        </p:nvGraphicFramePr>
        <p:xfrm>
          <a:off x="665163" y="2897188"/>
          <a:ext cx="2859087" cy="163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84" name="方程式" r:id="rId3" imgW="685800" imgH="393480" progId="Equation.3">
                  <p:embed/>
                </p:oleObj>
              </mc:Choice>
              <mc:Fallback>
                <p:oleObj name="方程式" r:id="rId3" imgW="685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-2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163" y="2897188"/>
                        <a:ext cx="2859087" cy="1636712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3779838" y="2997200"/>
            <a:ext cx="5184775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/>
            <a:r>
              <a:rPr kumimoji="0"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where </a:t>
            </a:r>
            <a:r>
              <a:rPr kumimoji="0" lang="en-US" altLang="zh-TW" sz="4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E</a:t>
            </a:r>
            <a:r>
              <a:rPr kumimoji="0"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0" lang="en-US" altLang="zh-TW" sz="4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Z</a:t>
            </a:r>
            <a:r>
              <a:rPr kumimoji="0"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)=</a:t>
            </a:r>
            <a:r>
              <a:rPr kumimoji="0" lang="en-US" altLang="zh-TW" sz="4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m</a:t>
            </a:r>
            <a:r>
              <a:rPr kumimoji="0" lang="en-US" altLang="zh-TW" sz="4000" i="1" baseline="-25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z</a:t>
            </a:r>
            <a:r>
              <a:rPr kumimoji="0"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=0 and</a:t>
            </a:r>
            <a:r>
              <a:rPr kumimoji="0" lang="en-US" altLang="zh-TW" sz="40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0" lang="en-US" altLang="zh-TW" sz="4000" i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Var</a:t>
            </a:r>
            <a:r>
              <a:rPr kumimoji="0"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0" lang="en-US" altLang="zh-TW" sz="4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Z</a:t>
            </a:r>
            <a:r>
              <a:rPr kumimoji="0"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)=1</a:t>
            </a:r>
            <a:r>
              <a:rPr kumimoji="0" lang="en-US" altLang="zh-TW" sz="40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0"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or</a:t>
            </a:r>
            <a:r>
              <a:rPr kumimoji="0" lang="en-US" altLang="zh-TW" sz="40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0" lang="en-US" altLang="zh-TW" sz="4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s</a:t>
            </a:r>
            <a:r>
              <a:rPr kumimoji="0" lang="en-US" altLang="zh-TW" sz="4000" i="1" baseline="-25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z</a:t>
            </a:r>
            <a:r>
              <a:rPr kumimoji="0"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=1</a:t>
            </a:r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179388" y="1447800"/>
            <a:ext cx="8856662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/>
            <a:r>
              <a:rPr kumimoji="0"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Every normal variable </a:t>
            </a:r>
            <a:r>
              <a:rPr kumimoji="0" lang="en-US" altLang="zh-TW" sz="44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</a:t>
            </a:r>
            <a:r>
              <a:rPr kumimoji="0"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 with </a:t>
            </a:r>
            <a:r>
              <a:rPr kumimoji="0"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m</a:t>
            </a:r>
            <a:r>
              <a:rPr kumimoji="0"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 and </a:t>
            </a:r>
            <a:r>
              <a:rPr kumimoji="0"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s</a:t>
            </a:r>
            <a:r>
              <a:rPr kumimoji="0"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, can be transformed into </a:t>
            </a:r>
            <a:r>
              <a:rPr kumimoji="0" lang="en-US" altLang="zh-TW" sz="44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Z</a:t>
            </a:r>
            <a:r>
              <a:rPr kumimoji="0"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.</a:t>
            </a:r>
          </a:p>
        </p:txBody>
      </p:sp>
      <p:sp>
        <p:nvSpPr>
          <p:cNvPr id="19465" name="Text Box 9"/>
          <p:cNvSpPr txBox="1">
            <a:spLocks noChangeArrowheads="1"/>
          </p:cNvSpPr>
          <p:nvPr/>
        </p:nvSpPr>
        <p:spPr bwMode="auto">
          <a:xfrm>
            <a:off x="250825" y="4437063"/>
            <a:ext cx="8740775" cy="210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/>
            <a:r>
              <a:rPr kumimoji="0"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Therefore, once probabilities for </a:t>
            </a:r>
            <a:r>
              <a:rPr kumimoji="0" lang="en-US" altLang="zh-TW" sz="44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Z</a:t>
            </a:r>
            <a:r>
              <a:rPr kumimoji="0"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 are calculated, probabilities of any normal variable can found.</a:t>
            </a:r>
          </a:p>
        </p:txBody>
      </p:sp>
      <p:sp>
        <p:nvSpPr>
          <p:cNvPr id="19466" name="Rectangle 10"/>
          <p:cNvSpPr>
            <a:spLocks noGrp="1" noChangeArrowheads="1"/>
          </p:cNvSpPr>
          <p:nvPr>
            <p:ph type="title"/>
          </p:nvPr>
        </p:nvSpPr>
        <p:spPr>
          <a:xfrm>
            <a:off x="228600" y="260648"/>
            <a:ext cx="86677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Standard Normal Variable</a:t>
            </a:r>
          </a:p>
        </p:txBody>
      </p:sp>
    </p:spTree>
    <p:extLst>
      <p:ext uri="{BB962C8B-B14F-4D97-AF65-F5344CB8AC3E}">
        <p14:creationId xmlns:p14="http://schemas.microsoft.com/office/powerpoint/2010/main" val="2217490490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2" grpId="0" autoUpdateAnimBg="0"/>
      <p:bldP spid="1946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277813"/>
            <a:ext cx="864096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 smtClean="0">
                <a:hlinkClick r:id="rId3" action="ppaction://hlinksldjump"/>
              </a:rPr>
              <a:t>Table 3</a:t>
            </a:r>
            <a:r>
              <a:rPr lang="en-US" altLang="zh-TW" dirty="0" smtClean="0"/>
              <a:t> (pages B-8 to B-9)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340768"/>
            <a:ext cx="8568952" cy="5112568"/>
          </a:xfrm>
        </p:spPr>
        <p:txBody>
          <a:bodyPr/>
          <a:lstStyle/>
          <a:p>
            <a:r>
              <a:rPr lang="en-US" altLang="zh-TW" sz="4000" dirty="0" smtClean="0"/>
              <a:t>If we know </a:t>
            </a:r>
            <a:r>
              <a:rPr lang="en-US" altLang="zh-TW" sz="4000" dirty="0" smtClean="0">
                <a:latin typeface="Symbol" pitchFamily="18" charset="2"/>
              </a:rPr>
              <a:t>m</a:t>
            </a:r>
            <a:r>
              <a:rPr lang="en-US" altLang="zh-TW" sz="4000" dirty="0" smtClean="0"/>
              <a:t> and </a:t>
            </a:r>
            <a:r>
              <a:rPr lang="en-US" altLang="zh-TW" sz="4000" dirty="0" smtClean="0">
                <a:latin typeface="Symbol" pitchFamily="18" charset="2"/>
              </a:rPr>
              <a:t>s</a:t>
            </a:r>
            <a:r>
              <a:rPr lang="en-US" altLang="zh-TW" sz="4000" dirty="0" smtClean="0"/>
              <a:t> of a normally distributed random variable, we can always </a:t>
            </a:r>
            <a:r>
              <a:rPr lang="en-US" altLang="zh-TW" sz="4000" b="1" dirty="0" smtClean="0">
                <a:solidFill>
                  <a:schemeClr val="accent2"/>
                </a:solidFill>
              </a:rPr>
              <a:t>transform</a:t>
            </a:r>
            <a:r>
              <a:rPr lang="en-US" altLang="zh-TW" sz="4000" dirty="0" smtClean="0"/>
              <a:t> the probability statement about </a:t>
            </a:r>
            <a:r>
              <a:rPr lang="en-US" altLang="zh-TW" sz="4000" b="1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4000" b="1" dirty="0" smtClean="0">
                <a:solidFill>
                  <a:schemeClr val="accent2"/>
                </a:solidFill>
              </a:rPr>
              <a:t> </a:t>
            </a:r>
            <a:r>
              <a:rPr lang="en-US" altLang="zh-TW" sz="4000" dirty="0" smtClean="0"/>
              <a:t>into a probability statement about </a:t>
            </a:r>
            <a:r>
              <a:rPr lang="en-US" altLang="zh-TW" sz="4000" b="1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TW" sz="4000" dirty="0" smtClean="0"/>
              <a:t>. </a:t>
            </a:r>
          </a:p>
          <a:p>
            <a:r>
              <a:rPr lang="en-US" altLang="zh-TW" sz="4000" dirty="0" smtClean="0"/>
              <a:t>This table lists </a:t>
            </a:r>
            <a:r>
              <a:rPr lang="en-US" altLang="zh-TW" sz="4000" b="1" dirty="0" smtClean="0">
                <a:solidFill>
                  <a:schemeClr val="accent2"/>
                </a:solidFill>
              </a:rPr>
              <a:t>cumulative </a:t>
            </a:r>
            <a:r>
              <a:rPr lang="en-US" altLang="zh-TW" sz="4000" dirty="0" smtClean="0"/>
              <a:t> probabilities 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4000" dirty="0" smtClean="0"/>
              <a:t>(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TW" sz="4000" dirty="0" smtClean="0"/>
              <a:t> &lt; 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TW" sz="4000" dirty="0" smtClean="0"/>
              <a:t>) for values of 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TW" sz="4000" dirty="0" smtClean="0"/>
              <a:t> ranging from </a:t>
            </a:r>
            <a:r>
              <a:rPr lang="en-US" altLang="zh-TW" sz="4000" b="1" dirty="0" smtClean="0">
                <a:solidFill>
                  <a:schemeClr val="accent2"/>
                </a:solidFill>
              </a:rPr>
              <a:t>−3.09 </a:t>
            </a:r>
            <a:r>
              <a:rPr lang="en-US" altLang="zh-TW" sz="4000" dirty="0" smtClean="0"/>
              <a:t>to </a:t>
            </a:r>
            <a:r>
              <a:rPr lang="en-US" altLang="zh-TW" sz="4000" b="1" dirty="0" smtClean="0">
                <a:solidFill>
                  <a:schemeClr val="accent2"/>
                </a:solidFill>
              </a:rPr>
              <a:t>+3.09</a:t>
            </a:r>
          </a:p>
        </p:txBody>
      </p:sp>
      <p:sp>
        <p:nvSpPr>
          <p:cNvPr id="9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-2222" y="6381328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66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056115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 smtClean="0"/>
              <a:t>Example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412776"/>
            <a:ext cx="8352928" cy="5184576"/>
          </a:xfrm>
        </p:spPr>
        <p:txBody>
          <a:bodyPr/>
          <a:lstStyle/>
          <a:p>
            <a:pPr>
              <a:buNone/>
            </a:pPr>
            <a:r>
              <a:rPr lang="en-US" altLang="zh-TW" sz="4800" dirty="0" smtClean="0"/>
              <a:t>Suppose that at another gas station the </a:t>
            </a:r>
            <a:r>
              <a:rPr lang="en-US" altLang="zh-TW" sz="4800" b="1" dirty="0" smtClean="0">
                <a:solidFill>
                  <a:schemeClr val="accent2"/>
                </a:solidFill>
              </a:rPr>
              <a:t>daily demand </a:t>
            </a:r>
            <a:r>
              <a:rPr lang="en-US" altLang="zh-TW" sz="4800" dirty="0" smtClean="0"/>
              <a:t>for regular gasoline is normally distributed with a </a:t>
            </a:r>
            <a:r>
              <a:rPr lang="en-US" altLang="zh-TW" sz="4800" b="1" dirty="0" smtClean="0">
                <a:solidFill>
                  <a:schemeClr val="accent2"/>
                </a:solidFill>
              </a:rPr>
              <a:t>mean of 1,000 gallons </a:t>
            </a:r>
            <a:r>
              <a:rPr lang="en-US" altLang="zh-TW" sz="4800" dirty="0" smtClean="0"/>
              <a:t>and </a:t>
            </a:r>
            <a:r>
              <a:rPr lang="en-US" altLang="zh-TW" sz="4800" b="1" dirty="0" smtClean="0">
                <a:solidFill>
                  <a:schemeClr val="accent2"/>
                </a:solidFill>
              </a:rPr>
              <a:t>a standard deviation of 100 gallons</a:t>
            </a:r>
            <a:r>
              <a:rPr lang="en-US" altLang="zh-TW" sz="4800" dirty="0" smtClean="0"/>
              <a:t>.</a:t>
            </a:r>
          </a:p>
        </p:txBody>
      </p:sp>
      <p:sp>
        <p:nvSpPr>
          <p:cNvPr id="9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67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37835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 smtClean="0"/>
              <a:t>Inventory and Supply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600200"/>
            <a:ext cx="8640960" cy="4709120"/>
          </a:xfrm>
        </p:spPr>
        <p:txBody>
          <a:bodyPr/>
          <a:lstStyle/>
          <a:p>
            <a:r>
              <a:rPr lang="en-US" altLang="zh-TW" dirty="0" smtClean="0"/>
              <a:t>The station manager has just opened the station for business and notes that there is exactly </a:t>
            </a:r>
            <a:r>
              <a:rPr lang="en-US" altLang="zh-TW" b="1" dirty="0" smtClean="0">
                <a:solidFill>
                  <a:srgbClr val="FFFF00"/>
                </a:solidFill>
              </a:rPr>
              <a:t>1,100 gallons</a:t>
            </a:r>
            <a:r>
              <a:rPr lang="en-US" altLang="zh-TW" dirty="0" smtClean="0"/>
              <a:t> of regular gasoline in storage. The next delivery is scheduled later today at the close of business. </a:t>
            </a:r>
          </a:p>
        </p:txBody>
      </p:sp>
      <p:sp>
        <p:nvSpPr>
          <p:cNvPr id="8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68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910889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 smtClean="0"/>
              <a:t>Question?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435280" cy="4530725"/>
          </a:xfrm>
        </p:spPr>
        <p:txBody>
          <a:bodyPr/>
          <a:lstStyle/>
          <a:p>
            <a:r>
              <a:rPr lang="en-US" altLang="zh-TW" sz="4800" dirty="0" smtClean="0"/>
              <a:t>The manager would like to know the probability that he will have enough regular gasoline to </a:t>
            </a:r>
            <a:r>
              <a:rPr lang="en-US" altLang="zh-TW" sz="4800" b="1" dirty="0" smtClean="0">
                <a:solidFill>
                  <a:schemeClr val="accent2"/>
                </a:solidFill>
              </a:rPr>
              <a:t>satisfy today’s demands</a:t>
            </a:r>
            <a:r>
              <a:rPr lang="en-US" altLang="zh-TW" sz="4800" dirty="0" smtClean="0"/>
              <a:t>.</a:t>
            </a:r>
          </a:p>
        </p:txBody>
      </p:sp>
      <p:sp>
        <p:nvSpPr>
          <p:cNvPr id="9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-2222" y="6381328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69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077180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34925" y="260648"/>
            <a:ext cx="9036050" cy="2016125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Expected Value and Variance of Geometric Distribution</a:t>
            </a:r>
            <a:endParaRPr lang="zh-TW" altLang="en-US" dirty="0"/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2349500"/>
            <a:ext cx="7529512" cy="1524000"/>
          </a:xfrm>
        </p:spPr>
        <p:txBody>
          <a:bodyPr/>
          <a:lstStyle/>
          <a:p>
            <a:r>
              <a:rPr lang="en-US" altLang="zh-TW" sz="4800" i="1">
                <a:latin typeface="Times New Roman" pitchFamily="18" charset="0"/>
              </a:rPr>
              <a:t>X</a:t>
            </a:r>
            <a:r>
              <a:rPr lang="en-US" altLang="zh-TW" sz="4800">
                <a:latin typeface="Times New Roman" pitchFamily="18" charset="0"/>
              </a:rPr>
              <a:t> </a:t>
            </a:r>
            <a:r>
              <a:rPr lang="en-US" altLang="zh-TW" sz="4800"/>
              <a:t>~ </a:t>
            </a:r>
            <a:r>
              <a:rPr lang="en-US" altLang="zh-TW" sz="4800" i="1">
                <a:latin typeface="Times New Roman" pitchFamily="18" charset="0"/>
              </a:rPr>
              <a:t>G</a:t>
            </a:r>
            <a:r>
              <a:rPr lang="en-US" altLang="zh-TW" sz="4800"/>
              <a:t>(</a:t>
            </a:r>
            <a:r>
              <a:rPr lang="en-US" altLang="zh-TW" sz="4800" i="1">
                <a:latin typeface="Times New Roman" pitchFamily="18" charset="0"/>
              </a:rPr>
              <a:t>p</a:t>
            </a:r>
            <a:r>
              <a:rPr lang="en-US" altLang="zh-TW" sz="4800"/>
              <a:t>) where </a:t>
            </a:r>
            <a:r>
              <a:rPr lang="en-US" altLang="zh-TW" sz="4800" i="1">
                <a:latin typeface="Times New Roman" pitchFamily="18" charset="0"/>
              </a:rPr>
              <a:t>p</a:t>
            </a:r>
            <a:r>
              <a:rPr lang="en-US" altLang="zh-TW" sz="4800"/>
              <a:t> is the input parameter</a:t>
            </a:r>
          </a:p>
        </p:txBody>
      </p:sp>
      <p:graphicFrame>
        <p:nvGraphicFramePr>
          <p:cNvPr id="99332" name="Object 4"/>
          <p:cNvGraphicFramePr>
            <a:graphicFrameLocks noChangeAspect="1"/>
          </p:cNvGraphicFramePr>
          <p:nvPr/>
        </p:nvGraphicFramePr>
        <p:xfrm>
          <a:off x="609600" y="4343400"/>
          <a:ext cx="3657600" cy="154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324" name="方程式" r:id="rId3" imgW="990360" imgH="419040" progId="Equation.3">
                  <p:embed/>
                </p:oleObj>
              </mc:Choice>
              <mc:Fallback>
                <p:oleObj name="方程式" r:id="rId3" imgW="99036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343400"/>
                        <a:ext cx="3657600" cy="1546225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3" name="Object 5"/>
          <p:cNvGraphicFramePr>
            <a:graphicFrameLocks noChangeAspect="1"/>
          </p:cNvGraphicFramePr>
          <p:nvPr/>
        </p:nvGraphicFramePr>
        <p:xfrm>
          <a:off x="4800600" y="4267200"/>
          <a:ext cx="3986213" cy="154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325" name="方程式" r:id="rId5" imgW="1079280" imgH="419040" progId="Equation.3">
                  <p:embed/>
                </p:oleObj>
              </mc:Choice>
              <mc:Fallback>
                <p:oleObj name="方程式" r:id="rId5" imgW="1079280" imgH="419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267200"/>
                        <a:ext cx="3986213" cy="1546225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E43E7-7C53-4E08-AB62-702AD6795D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7B78785-9157-417E-B9F3-4998667014A0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7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9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9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7" descr="P(X&lt;110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3861048"/>
            <a:ext cx="5184576" cy="2841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0648"/>
            <a:ext cx="8229600" cy="1008112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Solution  1/4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196752"/>
            <a:ext cx="8964488" cy="2664296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000" dirty="0" smtClean="0">
                <a:ea typeface="新細明體" charset="-120"/>
              </a:rPr>
              <a:t>The demand, </a:t>
            </a:r>
            <a:r>
              <a:rPr lang="en-US" altLang="zh-TW" sz="4000" i="1" dirty="0" smtClean="0">
                <a:latin typeface="Times New Roman" pitchFamily="18" charset="0"/>
                <a:ea typeface="新細明體" charset="-120"/>
                <a:cs typeface="Times New Roman" pitchFamily="18" charset="0"/>
              </a:rPr>
              <a:t>X</a:t>
            </a:r>
            <a:r>
              <a:rPr lang="en-US" altLang="zh-TW" sz="4000" dirty="0" smtClean="0">
                <a:ea typeface="新細明體" charset="-120"/>
              </a:rPr>
              <a:t>, is normally distributed with mean </a:t>
            </a:r>
            <a:r>
              <a:rPr lang="en-US" altLang="zh-TW" sz="4000" dirty="0" smtClean="0">
                <a:latin typeface="Symbol" pitchFamily="18" charset="2"/>
                <a:ea typeface="新細明體" charset="-120"/>
              </a:rPr>
              <a:t>m</a:t>
            </a:r>
            <a:r>
              <a:rPr lang="en-US" altLang="zh-TW" sz="4000" dirty="0" smtClean="0">
                <a:ea typeface="新細明體" charset="-120"/>
              </a:rPr>
              <a:t> = 1,000 and standard deviation </a:t>
            </a:r>
            <a:r>
              <a:rPr lang="en-US" altLang="zh-TW" sz="4000" dirty="0" smtClean="0">
                <a:latin typeface="Symbol" pitchFamily="18" charset="2"/>
                <a:ea typeface="新細明體" charset="-120"/>
              </a:rPr>
              <a:t>s</a:t>
            </a:r>
            <a:r>
              <a:rPr lang="en-US" sz="4000" dirty="0" smtClean="0"/>
              <a:t> </a:t>
            </a:r>
            <a:r>
              <a:rPr lang="en-US" altLang="zh-TW" sz="4000" dirty="0" smtClean="0">
                <a:ea typeface="新細明體" charset="-120"/>
              </a:rPr>
              <a:t>= 100. We want to find the probability, </a:t>
            </a:r>
            <a:r>
              <a:rPr lang="en-US" altLang="zh-TW" sz="4000" i="1" dirty="0" smtClean="0">
                <a:latin typeface="Times New Roman" pitchFamily="18" charset="0"/>
                <a:ea typeface="新細明體" charset="-120"/>
                <a:cs typeface="Times New Roman" pitchFamily="18" charset="0"/>
              </a:rPr>
              <a:t>P</a:t>
            </a:r>
            <a:r>
              <a:rPr lang="en-US" altLang="zh-TW" sz="4000" dirty="0" smtClean="0">
                <a:ea typeface="新細明體" charset="-120"/>
              </a:rPr>
              <a:t>(</a:t>
            </a:r>
            <a:r>
              <a:rPr lang="en-US" altLang="zh-TW" sz="4000" i="1" dirty="0" smtClean="0">
                <a:latin typeface="Times New Roman" pitchFamily="18" charset="0"/>
                <a:ea typeface="新細明體" charset="-120"/>
                <a:cs typeface="Times New Roman" pitchFamily="18" charset="0"/>
              </a:rPr>
              <a:t>X</a:t>
            </a:r>
            <a:r>
              <a:rPr lang="en-US" altLang="zh-TW" sz="4000" dirty="0" smtClean="0">
                <a:ea typeface="新細明體" charset="-120"/>
              </a:rPr>
              <a:t> </a:t>
            </a:r>
            <a:r>
              <a:rPr lang="en-US" altLang="zh-TW" sz="4000" dirty="0" smtClean="0">
                <a:ea typeface="新細明體" charset="-120"/>
                <a:sym typeface="Symbol" panose="05050102010706020507" pitchFamily="18" charset="2"/>
              </a:rPr>
              <a:t></a:t>
            </a:r>
            <a:r>
              <a:rPr lang="en-US" altLang="zh-TW" sz="4000" dirty="0" smtClean="0">
                <a:ea typeface="新細明體" charset="-120"/>
              </a:rPr>
              <a:t> 1,100)</a:t>
            </a:r>
          </a:p>
          <a:p>
            <a:pPr marL="0" indent="0" eaLnBrk="1" hangingPunct="1">
              <a:buFontTx/>
              <a:buNone/>
            </a:pPr>
            <a:endParaRPr lang="en-US" altLang="zh-TW" sz="4000" dirty="0" smtClean="0">
              <a:ea typeface="新細明體" charset="-120"/>
            </a:endParaRPr>
          </a:p>
        </p:txBody>
      </p:sp>
      <p:sp>
        <p:nvSpPr>
          <p:cNvPr id="7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-2222" y="6381328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379544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70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8691249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9776"/>
            <a:ext cx="82296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 smtClean="0"/>
              <a:t>Solution   2/4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268760"/>
            <a:ext cx="8229600" cy="3629000"/>
          </a:xfrm>
        </p:spPr>
        <p:txBody>
          <a:bodyPr/>
          <a:lstStyle/>
          <a:p>
            <a:pPr>
              <a:buNone/>
            </a:pPr>
            <a:r>
              <a:rPr lang="en-US" altLang="zh-TW" dirty="0" smtClean="0"/>
              <a:t>The first step is to standardize </a:t>
            </a:r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dirty="0" smtClean="0"/>
              <a:t>. However, if we perform any operations on </a:t>
            </a:r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dirty="0" smtClean="0"/>
              <a:t> we must perform the same operations on 1,100. Thus,</a:t>
            </a:r>
          </a:p>
        </p:txBody>
      </p:sp>
      <p:graphicFrame>
        <p:nvGraphicFramePr>
          <p:cNvPr id="4638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209769"/>
              </p:ext>
            </p:extLst>
          </p:nvPr>
        </p:nvGraphicFramePr>
        <p:xfrm>
          <a:off x="357188" y="4941888"/>
          <a:ext cx="8510587" cy="11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908" name="方程式" r:id="rId4" imgW="3187440" imgH="431640" progId="Equation.3">
                  <p:embed/>
                </p:oleObj>
              </mc:Choice>
              <mc:Fallback>
                <p:oleObj name="方程式" r:id="rId4" imgW="31874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8" y="4941888"/>
                        <a:ext cx="8510587" cy="1150937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-2222" y="6381328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71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71966046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3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8229600" cy="93610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Solution   3/4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32040" y="1196752"/>
            <a:ext cx="3816424" cy="13681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000" dirty="0" smtClean="0">
                <a:ea typeface="新細明體" charset="-120"/>
              </a:rPr>
              <a:t>Normal density function for </a:t>
            </a:r>
            <a:r>
              <a:rPr lang="en-US" altLang="zh-TW" sz="4000" i="1" dirty="0" smtClean="0">
                <a:latin typeface="Times New Roman" pitchFamily="18" charset="0"/>
                <a:ea typeface="新細明體" charset="-120"/>
                <a:cs typeface="Times New Roman" pitchFamily="18" charset="0"/>
              </a:rPr>
              <a:t>X</a:t>
            </a:r>
          </a:p>
        </p:txBody>
      </p:sp>
      <p:pic>
        <p:nvPicPr>
          <p:cNvPr id="7" name="Picture 7" descr="P(X&lt;110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196752"/>
            <a:ext cx="4527658" cy="2481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7" descr="P(Z&lt;1)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9912" y="3706728"/>
            <a:ext cx="5129977" cy="303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51520" y="4653136"/>
            <a:ext cx="3888432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r>
              <a:rPr kumimoji="1" lang="en-US" altLang="zh-TW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新細明體" charset="-120"/>
                <a:cs typeface="+mn-cs"/>
              </a:rPr>
              <a:t>Normal density function for </a:t>
            </a:r>
            <a:r>
              <a:rPr kumimoji="1" lang="en-US" altLang="zh-TW" sz="40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新細明體" charset="-120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4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</p:txBody>
      </p:sp>
      <p:sp>
        <p:nvSpPr>
          <p:cNvPr id="9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-2222" y="6381328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1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72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cxnSp>
        <p:nvCxnSpPr>
          <p:cNvPr id="3" name="直線單箭頭接點 2"/>
          <p:cNvCxnSpPr/>
          <p:nvPr/>
        </p:nvCxnSpPr>
        <p:spPr bwMode="auto">
          <a:xfrm>
            <a:off x="3275856" y="3429000"/>
            <a:ext cx="3744416" cy="288032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2688629395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0648"/>
            <a:ext cx="8229600" cy="1008112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Solution   4/4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124744"/>
            <a:ext cx="8435280" cy="2016224"/>
          </a:xfrm>
        </p:spPr>
        <p:txBody>
          <a:bodyPr/>
          <a:lstStyle/>
          <a:p>
            <a:pPr marL="361950" indent="-361950" eaLnBrk="1" hangingPunct="1">
              <a:buFontTx/>
              <a:buNone/>
            </a:pPr>
            <a:r>
              <a:rPr lang="en-US" altLang="zh-TW" dirty="0" smtClean="0">
                <a:ea typeface="新細明體" charset="-120"/>
              </a:rPr>
              <a:t>Using Table 3, The probability that we seek is </a:t>
            </a:r>
            <a:r>
              <a:rPr lang="en-US" altLang="zh-TW" i="1" dirty="0" smtClean="0">
                <a:latin typeface="Times New Roman" pitchFamily="18" charset="0"/>
                <a:ea typeface="新細明體" charset="-120"/>
                <a:cs typeface="Times New Roman" pitchFamily="18" charset="0"/>
              </a:rPr>
              <a:t>P</a:t>
            </a:r>
            <a:r>
              <a:rPr lang="en-US" altLang="zh-TW" dirty="0" smtClean="0">
                <a:ea typeface="新細明體" charset="-120"/>
              </a:rPr>
              <a:t>(</a:t>
            </a:r>
            <a:r>
              <a:rPr lang="en-US" altLang="zh-TW" i="1" dirty="0" smtClean="0">
                <a:latin typeface="Times New Roman" pitchFamily="18" charset="0"/>
                <a:ea typeface="新細明體" charset="-120"/>
                <a:cs typeface="Times New Roman" pitchFamily="18" charset="0"/>
              </a:rPr>
              <a:t>X</a:t>
            </a:r>
            <a:r>
              <a:rPr lang="en-US" altLang="zh-TW" dirty="0" smtClean="0">
                <a:ea typeface="新細明體" charset="-120"/>
              </a:rPr>
              <a:t> </a:t>
            </a:r>
            <a:r>
              <a:rPr lang="en-US" altLang="zh-TW" dirty="0" smtClean="0">
                <a:ea typeface="新細明體" charset="-120"/>
                <a:sym typeface="Symbol" panose="05050102010706020507" pitchFamily="18" charset="2"/>
              </a:rPr>
              <a:t></a:t>
            </a:r>
            <a:r>
              <a:rPr lang="en-US" altLang="zh-TW" dirty="0" smtClean="0">
                <a:ea typeface="新細明體" charset="-120"/>
              </a:rPr>
              <a:t> 1,100) = </a:t>
            </a:r>
            <a:r>
              <a:rPr lang="en-US" altLang="zh-TW" i="1" dirty="0" smtClean="0">
                <a:latin typeface="Times New Roman" pitchFamily="18" charset="0"/>
                <a:ea typeface="新細明體" charset="-120"/>
                <a:cs typeface="Times New Roman" pitchFamily="18" charset="0"/>
              </a:rPr>
              <a:t>P</a:t>
            </a:r>
            <a:r>
              <a:rPr lang="en-US" altLang="zh-TW" dirty="0" smtClean="0">
                <a:ea typeface="新細明體" charset="-120"/>
              </a:rPr>
              <a:t>( </a:t>
            </a:r>
            <a:r>
              <a:rPr lang="en-US" altLang="zh-TW" i="1" dirty="0" smtClean="0">
                <a:latin typeface="Times New Roman" pitchFamily="18" charset="0"/>
                <a:ea typeface="新細明體" charset="-120"/>
                <a:cs typeface="Times New Roman" pitchFamily="18" charset="0"/>
              </a:rPr>
              <a:t>Z</a:t>
            </a:r>
            <a:r>
              <a:rPr lang="en-US" altLang="zh-TW" dirty="0" smtClean="0"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  <a:sym typeface="Symbol" panose="05050102010706020507" pitchFamily="18" charset="2"/>
              </a:rPr>
              <a:t></a:t>
            </a:r>
            <a:r>
              <a:rPr lang="en-US" altLang="zh-TW" dirty="0" smtClean="0">
                <a:ea typeface="新細明體" charset="-120"/>
              </a:rPr>
              <a:t> 1.00)</a:t>
            </a:r>
          </a:p>
        </p:txBody>
      </p:sp>
      <p:pic>
        <p:nvPicPr>
          <p:cNvPr id="5" name="Picture 5" descr="P(Z&lt;1)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7" y="3258522"/>
            <a:ext cx="5904656" cy="349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-2222" y="6381328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73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995936" y="2489081"/>
            <a:ext cx="2520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新細明體" charset="-120"/>
              </a:rPr>
              <a:t>= .8413</a:t>
            </a:r>
            <a:endParaRPr lang="zh-TW" altLang="en-US" sz="4400" dirty="0" smtClean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新細明體" charset="-120"/>
            </a:endParaRPr>
          </a:p>
        </p:txBody>
      </p:sp>
      <p:cxnSp>
        <p:nvCxnSpPr>
          <p:cNvPr id="10" name="直線單箭頭接點 9"/>
          <p:cNvCxnSpPr/>
          <p:nvPr/>
        </p:nvCxnSpPr>
        <p:spPr bwMode="auto">
          <a:xfrm flipV="1">
            <a:off x="4644008" y="2996952"/>
            <a:ext cx="774087" cy="244827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819254160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Excel Output</a:t>
            </a:r>
            <a:endParaRPr lang="zh-TW" altLang="en-US" dirty="0"/>
          </a:p>
        </p:txBody>
      </p:sp>
      <p:sp>
        <p:nvSpPr>
          <p:cNvPr id="1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-2222" y="6381328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4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74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40768"/>
            <a:ext cx="8507288" cy="536389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60" y="1295941"/>
            <a:ext cx="8489879" cy="536389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060" y="1424612"/>
            <a:ext cx="5751275" cy="47815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9132"/>
            <a:ext cx="9144000" cy="538553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67" y="1317293"/>
            <a:ext cx="7645444" cy="542087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968" y="1405573"/>
            <a:ext cx="6552728" cy="377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3764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R Code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83568" y="1450053"/>
            <a:ext cx="8170912" cy="4979987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zh-TW" sz="2000" dirty="0"/>
              <a:t>m &lt;- 1000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000" dirty="0"/>
              <a:t>s &lt;- 100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000" dirty="0"/>
              <a:t>x &lt;- 1100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000" dirty="0"/>
              <a:t>z &lt;- (x - m) / 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000" dirty="0" smtClean="0"/>
              <a:t>cat</a:t>
            </a:r>
            <a:r>
              <a:rPr lang="en-US" altLang="zh-TW" sz="2000" dirty="0"/>
              <a:t>("# # # # </a:t>
            </a:r>
            <a:r>
              <a:rPr lang="en-US" altLang="zh-TW" sz="2000" b="1" dirty="0">
                <a:solidFill>
                  <a:schemeClr val="accent2"/>
                </a:solidFill>
              </a:rPr>
              <a:t>Normal Density </a:t>
            </a:r>
            <a:r>
              <a:rPr lang="en-US" altLang="zh-TW" sz="2000" dirty="0"/>
              <a:t>f(x) # # # ","\n")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000" dirty="0"/>
              <a:t>print(</a:t>
            </a:r>
            <a:r>
              <a:rPr lang="en-US" altLang="zh-TW" sz="2000" b="1" dirty="0" err="1">
                <a:solidFill>
                  <a:schemeClr val="accent2"/>
                </a:solidFill>
              </a:rPr>
              <a:t>dnorm</a:t>
            </a:r>
            <a:r>
              <a:rPr lang="en-US" altLang="zh-TW" sz="2000" dirty="0"/>
              <a:t>(x, mean = m, </a:t>
            </a:r>
            <a:r>
              <a:rPr lang="en-US" altLang="zh-TW" sz="2000" dirty="0" err="1"/>
              <a:t>sd</a:t>
            </a:r>
            <a:r>
              <a:rPr lang="en-US" altLang="zh-TW" sz="2000" dirty="0"/>
              <a:t> = s))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000" dirty="0" smtClean="0"/>
              <a:t>cat</a:t>
            </a:r>
            <a:r>
              <a:rPr lang="en-US" altLang="zh-TW" sz="2000" dirty="0"/>
              <a:t>("# # # # </a:t>
            </a:r>
            <a:r>
              <a:rPr lang="en-US" altLang="zh-TW" sz="2000" b="1" dirty="0">
                <a:solidFill>
                  <a:schemeClr val="accent2"/>
                </a:solidFill>
              </a:rPr>
              <a:t>Normal </a:t>
            </a:r>
            <a:r>
              <a:rPr lang="en-US" altLang="zh-TW" sz="2000" b="1" dirty="0" err="1">
                <a:solidFill>
                  <a:schemeClr val="accent2"/>
                </a:solidFill>
              </a:rPr>
              <a:t>Probablity</a:t>
            </a:r>
            <a:r>
              <a:rPr lang="en-US" altLang="zh-TW" sz="2000" b="1" dirty="0">
                <a:solidFill>
                  <a:schemeClr val="accent2"/>
                </a:solidFill>
              </a:rPr>
              <a:t> </a:t>
            </a:r>
            <a:r>
              <a:rPr lang="en-US" altLang="zh-TW" sz="2000" dirty="0"/>
              <a:t>F(X&lt;=x) # # # ","\n")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000" dirty="0"/>
              <a:t>print(</a:t>
            </a:r>
            <a:r>
              <a:rPr lang="en-US" altLang="zh-TW" sz="2000" b="1" dirty="0" err="1">
                <a:solidFill>
                  <a:schemeClr val="accent2"/>
                </a:solidFill>
              </a:rPr>
              <a:t>pnorm</a:t>
            </a:r>
            <a:r>
              <a:rPr lang="en-US" altLang="zh-TW" sz="2000" dirty="0"/>
              <a:t>(x, mean = m, </a:t>
            </a:r>
            <a:r>
              <a:rPr lang="en-US" altLang="zh-TW" sz="2000" dirty="0" err="1"/>
              <a:t>sd</a:t>
            </a:r>
            <a:r>
              <a:rPr lang="en-US" altLang="zh-TW" sz="2000" dirty="0"/>
              <a:t> = s, </a:t>
            </a:r>
            <a:r>
              <a:rPr lang="en-US" altLang="zh-TW" sz="2000" dirty="0" err="1"/>
              <a:t>lower.tail</a:t>
            </a:r>
            <a:r>
              <a:rPr lang="en-US" altLang="zh-TW" sz="2000" dirty="0"/>
              <a:t> = TRUE))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000" dirty="0" smtClean="0"/>
              <a:t>cat</a:t>
            </a:r>
            <a:r>
              <a:rPr lang="en-US" altLang="zh-TW" sz="2000" dirty="0"/>
              <a:t>("# # # # </a:t>
            </a:r>
            <a:r>
              <a:rPr lang="en-US" altLang="zh-TW" sz="2000" b="1" dirty="0">
                <a:solidFill>
                  <a:schemeClr val="accent2"/>
                </a:solidFill>
              </a:rPr>
              <a:t>Normal </a:t>
            </a:r>
            <a:r>
              <a:rPr lang="en-US" altLang="zh-TW" sz="2000" b="1" dirty="0" err="1">
                <a:solidFill>
                  <a:schemeClr val="accent2"/>
                </a:solidFill>
              </a:rPr>
              <a:t>Probablity</a:t>
            </a:r>
            <a:r>
              <a:rPr lang="en-US" altLang="zh-TW" sz="2000" b="1" dirty="0">
                <a:solidFill>
                  <a:schemeClr val="accent2"/>
                </a:solidFill>
              </a:rPr>
              <a:t> </a:t>
            </a:r>
            <a:r>
              <a:rPr lang="en-US" altLang="zh-TW" sz="2000" dirty="0"/>
              <a:t>F(X&gt;=x) # # # ","\n")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000" dirty="0"/>
              <a:t>print(</a:t>
            </a:r>
            <a:r>
              <a:rPr lang="en-US" altLang="zh-TW" sz="2000" b="1" dirty="0" err="1">
                <a:solidFill>
                  <a:schemeClr val="accent2"/>
                </a:solidFill>
              </a:rPr>
              <a:t>pnorm</a:t>
            </a:r>
            <a:r>
              <a:rPr lang="en-US" altLang="zh-TW" sz="2000" dirty="0"/>
              <a:t>(x, mean = m, </a:t>
            </a:r>
            <a:r>
              <a:rPr lang="en-US" altLang="zh-TW" sz="2000" dirty="0" err="1"/>
              <a:t>sd</a:t>
            </a:r>
            <a:r>
              <a:rPr lang="en-US" altLang="zh-TW" sz="2000" dirty="0"/>
              <a:t> = s, </a:t>
            </a:r>
            <a:r>
              <a:rPr lang="en-US" altLang="zh-TW" sz="2000" dirty="0" err="1"/>
              <a:t>lower.tail</a:t>
            </a:r>
            <a:r>
              <a:rPr lang="en-US" altLang="zh-TW" sz="2000" dirty="0"/>
              <a:t> = FALSE))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000" dirty="0" smtClean="0"/>
              <a:t>cat</a:t>
            </a:r>
            <a:r>
              <a:rPr lang="en-US" altLang="zh-TW" sz="2000" dirty="0"/>
              <a:t>("# # # # </a:t>
            </a:r>
            <a:r>
              <a:rPr lang="en-US" altLang="zh-TW" sz="2000" b="1" dirty="0">
                <a:solidFill>
                  <a:schemeClr val="accent2"/>
                </a:solidFill>
              </a:rPr>
              <a:t>Standard Normal </a:t>
            </a:r>
            <a:r>
              <a:rPr lang="en-US" altLang="zh-TW" sz="2000" b="1" dirty="0" err="1">
                <a:solidFill>
                  <a:schemeClr val="accent2"/>
                </a:solidFill>
              </a:rPr>
              <a:t>Probablity</a:t>
            </a:r>
            <a:r>
              <a:rPr lang="en-US" altLang="zh-TW" sz="2000" b="1" dirty="0">
                <a:solidFill>
                  <a:schemeClr val="accent2"/>
                </a:solidFill>
              </a:rPr>
              <a:t> </a:t>
            </a:r>
            <a:r>
              <a:rPr lang="en-US" altLang="zh-TW" sz="2000" dirty="0"/>
              <a:t>F(Z&lt;=z) # # # ","\n")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000" dirty="0"/>
              <a:t>print(</a:t>
            </a:r>
            <a:r>
              <a:rPr lang="en-US" altLang="zh-TW" sz="2000" b="1" dirty="0" err="1">
                <a:solidFill>
                  <a:schemeClr val="accent2"/>
                </a:solidFill>
              </a:rPr>
              <a:t>pnorm</a:t>
            </a:r>
            <a:r>
              <a:rPr lang="en-US" altLang="zh-TW" sz="2000" dirty="0"/>
              <a:t>(z, </a:t>
            </a:r>
            <a:r>
              <a:rPr lang="en-US" altLang="zh-TW" sz="2000" b="1" dirty="0">
                <a:solidFill>
                  <a:schemeClr val="accent2"/>
                </a:solidFill>
              </a:rPr>
              <a:t>mean = 0, </a:t>
            </a:r>
            <a:r>
              <a:rPr lang="en-US" altLang="zh-TW" sz="2000" b="1" dirty="0" err="1">
                <a:solidFill>
                  <a:schemeClr val="accent2"/>
                </a:solidFill>
              </a:rPr>
              <a:t>sd</a:t>
            </a:r>
            <a:r>
              <a:rPr lang="en-US" altLang="zh-TW" sz="2000" b="1" dirty="0">
                <a:solidFill>
                  <a:schemeClr val="accent2"/>
                </a:solidFill>
              </a:rPr>
              <a:t> = 1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lower.tail</a:t>
            </a:r>
            <a:r>
              <a:rPr lang="en-US" altLang="zh-TW" sz="2000" dirty="0"/>
              <a:t> = TRUE))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000" dirty="0" smtClean="0"/>
              <a:t>cat</a:t>
            </a:r>
            <a:r>
              <a:rPr lang="en-US" altLang="zh-TW" sz="2000" dirty="0"/>
              <a:t>("# # # # Standard Normal </a:t>
            </a:r>
            <a:r>
              <a:rPr lang="en-US" altLang="zh-TW" sz="2000" dirty="0" err="1"/>
              <a:t>Probablity</a:t>
            </a:r>
            <a:r>
              <a:rPr lang="en-US" altLang="zh-TW" sz="2000" dirty="0"/>
              <a:t> F(Z&gt;=z) # # # ","\n")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000" dirty="0"/>
              <a:t>print(</a:t>
            </a:r>
            <a:r>
              <a:rPr lang="en-US" altLang="zh-TW" sz="2000" b="1" dirty="0" err="1">
                <a:solidFill>
                  <a:schemeClr val="accent2"/>
                </a:solidFill>
              </a:rPr>
              <a:t>pnorm</a:t>
            </a:r>
            <a:r>
              <a:rPr lang="en-US" altLang="zh-TW" sz="2000" dirty="0"/>
              <a:t>(z, </a:t>
            </a:r>
            <a:r>
              <a:rPr lang="en-US" altLang="zh-TW" sz="2000" b="1" dirty="0">
                <a:solidFill>
                  <a:schemeClr val="accent2"/>
                </a:solidFill>
              </a:rPr>
              <a:t>mean = 0, </a:t>
            </a:r>
            <a:r>
              <a:rPr lang="en-US" altLang="zh-TW" sz="2000" b="1" dirty="0" err="1">
                <a:solidFill>
                  <a:schemeClr val="accent2"/>
                </a:solidFill>
              </a:rPr>
              <a:t>sd</a:t>
            </a:r>
            <a:r>
              <a:rPr lang="en-US" altLang="zh-TW" sz="2000" b="1" dirty="0">
                <a:solidFill>
                  <a:schemeClr val="accent2"/>
                </a:solidFill>
              </a:rPr>
              <a:t> = 1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lower.tail</a:t>
            </a:r>
            <a:r>
              <a:rPr lang="en-US" altLang="zh-TW" sz="2000" dirty="0"/>
              <a:t> = FALSE))</a:t>
            </a:r>
            <a:endParaRPr lang="zh-TW" altLang="en-US" sz="2000" dirty="0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E43E7-7C53-4E08-AB62-702AD6795D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" name="投影片編號版面配置區 6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BA7335-C05E-411C-9FB0-3D144E83ADDB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75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351336"/>
            <a:ext cx="8373787" cy="462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22660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 smtClean="0"/>
              <a:t>Example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052736"/>
            <a:ext cx="8640960" cy="5472608"/>
          </a:xfrm>
        </p:spPr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-US" altLang="zh-TW" dirty="0" smtClean="0"/>
              <a:t>Consider an investment whose return is </a:t>
            </a:r>
            <a:r>
              <a:rPr lang="en-US" altLang="zh-TW" b="1" dirty="0" smtClean="0">
                <a:solidFill>
                  <a:schemeClr val="accent2"/>
                </a:solidFill>
              </a:rPr>
              <a:t>normally distributed </a:t>
            </a:r>
            <a:r>
              <a:rPr lang="en-US" altLang="zh-TW" dirty="0" smtClean="0"/>
              <a:t>with </a:t>
            </a:r>
            <a:r>
              <a:rPr lang="en-US" altLang="zh-TW" b="1" dirty="0" smtClean="0">
                <a:solidFill>
                  <a:schemeClr val="accent2"/>
                </a:solidFill>
              </a:rPr>
              <a:t>a mean of 10% </a:t>
            </a:r>
            <a:r>
              <a:rPr lang="en-US" altLang="zh-TW" dirty="0" smtClean="0"/>
              <a:t>and a </a:t>
            </a:r>
            <a:r>
              <a:rPr lang="en-US" altLang="zh-TW" b="1" dirty="0" smtClean="0">
                <a:solidFill>
                  <a:schemeClr val="accent2"/>
                </a:solidFill>
              </a:rPr>
              <a:t>standard deviation of 5%</a:t>
            </a:r>
            <a:r>
              <a:rPr lang="en-US" altLang="zh-TW" dirty="0" smtClean="0"/>
              <a:t>. </a:t>
            </a:r>
          </a:p>
          <a:p>
            <a:pPr marL="534988" indent="-534988">
              <a:spcBef>
                <a:spcPts val="0"/>
              </a:spcBef>
            </a:pPr>
            <a:r>
              <a:rPr lang="en-US" altLang="zh-TW" dirty="0" smtClean="0"/>
              <a:t>Determine the probability of </a:t>
            </a:r>
            <a:r>
              <a:rPr lang="en-US" altLang="zh-TW" b="1" dirty="0" smtClean="0">
                <a:solidFill>
                  <a:schemeClr val="accent2"/>
                </a:solidFill>
              </a:rPr>
              <a:t>losing money</a:t>
            </a:r>
            <a:r>
              <a:rPr lang="en-US" altLang="zh-TW" dirty="0" smtClean="0"/>
              <a:t>.</a:t>
            </a:r>
          </a:p>
          <a:p>
            <a:pPr marL="534988" indent="-534988">
              <a:spcBef>
                <a:spcPts val="0"/>
              </a:spcBef>
            </a:pPr>
            <a:r>
              <a:rPr lang="en-US" altLang="zh-TW" dirty="0" smtClean="0"/>
              <a:t>Find the probability of </a:t>
            </a:r>
            <a:r>
              <a:rPr lang="en-US" altLang="zh-TW" b="1" dirty="0" smtClean="0">
                <a:solidFill>
                  <a:schemeClr val="accent2"/>
                </a:solidFill>
              </a:rPr>
              <a:t>losing money</a:t>
            </a:r>
            <a:r>
              <a:rPr lang="en-US" altLang="zh-TW" dirty="0" smtClean="0"/>
              <a:t> if </a:t>
            </a:r>
            <a:r>
              <a:rPr lang="en-US" altLang="zh-TW" dirty="0" smtClean="0">
                <a:latin typeface="Symbol" pitchFamily="18" charset="2"/>
              </a:rPr>
              <a:t>s</a:t>
            </a:r>
            <a:r>
              <a:rPr lang="en-US" altLang="zh-TW" dirty="0" smtClean="0"/>
              <a:t> is equal to 10%.</a:t>
            </a:r>
          </a:p>
        </p:txBody>
      </p:sp>
      <p:sp>
        <p:nvSpPr>
          <p:cNvPr id="8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-2222" y="6381328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76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320377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7613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95288" y="260350"/>
            <a:ext cx="8386762" cy="158447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Definition</a:t>
            </a:r>
          </a:p>
        </p:txBody>
      </p:sp>
      <p:sp>
        <p:nvSpPr>
          <p:cNvPr id="17613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11188" y="1916832"/>
            <a:ext cx="7777236" cy="3312368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4800" dirty="0"/>
              <a:t>Let </a:t>
            </a:r>
            <a:r>
              <a:rPr lang="en-US" altLang="zh-TW" sz="4800" b="1" i="1" dirty="0">
                <a:solidFill>
                  <a:schemeClr val="accent2"/>
                </a:solidFill>
                <a:latin typeface="Times New Roman" pitchFamily="18" charset="0"/>
              </a:rPr>
              <a:t>X</a:t>
            </a:r>
            <a:r>
              <a:rPr lang="en-US" altLang="zh-TW" sz="4800" b="1" dirty="0">
                <a:latin typeface="Times New Roman" pitchFamily="18" charset="0"/>
              </a:rPr>
              <a:t> </a:t>
            </a:r>
            <a:r>
              <a:rPr lang="en-US" altLang="zh-TW" sz="4800" dirty="0"/>
              <a:t>denotes the </a:t>
            </a:r>
            <a:r>
              <a:rPr lang="en-US" altLang="zh-TW" sz="4800" dirty="0" smtClean="0"/>
              <a:t>return of an investment. </a:t>
            </a:r>
            <a:endParaRPr lang="en-US" altLang="zh-TW" sz="4800" dirty="0"/>
          </a:p>
          <a:p>
            <a:pPr>
              <a:buFont typeface="Wingdings" pitchFamily="2" charset="2"/>
              <a:buNone/>
            </a:pPr>
            <a:r>
              <a:rPr lang="en-US" altLang="zh-TW" sz="4800" i="1" dirty="0" smtClean="0">
                <a:latin typeface="Times New Roman" pitchFamily="18" charset="0"/>
              </a:rPr>
              <a:t>	X </a:t>
            </a:r>
            <a:r>
              <a:rPr lang="en-US" altLang="zh-TW" sz="4800" dirty="0"/>
              <a:t>~ </a:t>
            </a:r>
            <a:r>
              <a:rPr lang="en-US" altLang="zh-TW" sz="4800" i="1" dirty="0" smtClean="0">
                <a:latin typeface="Times New Roman" pitchFamily="18" charset="0"/>
              </a:rPr>
              <a:t>N</a:t>
            </a:r>
            <a:r>
              <a:rPr lang="en-US" altLang="zh-TW" sz="4800" dirty="0" smtClean="0"/>
              <a:t>(10%, 5%)</a:t>
            </a:r>
            <a:endParaRPr lang="en-US" altLang="zh-TW" sz="4800" dirty="0"/>
          </a:p>
        </p:txBody>
      </p:sp>
      <p:sp>
        <p:nvSpPr>
          <p:cNvPr id="9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77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5899431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0649"/>
            <a:ext cx="8229600" cy="864096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 smtClean="0"/>
              <a:t>Solution    1/2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908720"/>
            <a:ext cx="8784976" cy="3384375"/>
          </a:xfrm>
        </p:spPr>
        <p:txBody>
          <a:bodyPr/>
          <a:lstStyle/>
          <a:p>
            <a:pPr>
              <a:buNone/>
            </a:pPr>
            <a:r>
              <a:rPr lang="en-US" altLang="zh-TW" sz="4000" dirty="0" smtClean="0"/>
              <a:t>The investment loses money when the return is negative. Thus we wish to determine 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4000" dirty="0" smtClean="0"/>
              <a:t>(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4000" dirty="0" smtClean="0"/>
              <a:t> &lt; 0).</a:t>
            </a:r>
          </a:p>
          <a:p>
            <a:pPr>
              <a:buNone/>
            </a:pPr>
            <a:r>
              <a:rPr lang="en-US" altLang="zh-TW" sz="4000" dirty="0" smtClean="0"/>
              <a:t>The first step is to standardize both </a:t>
            </a:r>
            <a:r>
              <a:rPr lang="en-US" altLang="zh-TW" sz="40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4000" dirty="0" smtClean="0"/>
              <a:t> and 0 in the probability statement:</a:t>
            </a: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zh-TW"/>
          </a:p>
        </p:txBody>
      </p:sp>
      <p:graphicFrame>
        <p:nvGraphicFramePr>
          <p:cNvPr id="461827" name="Object 3"/>
          <p:cNvGraphicFramePr>
            <a:graphicFrameLocks noChangeAspect="1"/>
          </p:cNvGraphicFramePr>
          <p:nvPr>
            <p:extLst/>
          </p:nvPr>
        </p:nvGraphicFramePr>
        <p:xfrm>
          <a:off x="487363" y="4076700"/>
          <a:ext cx="8162925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932" name="方程式" r:id="rId4" imgW="2717640" imgH="431640" progId="Equation.3">
                  <p:embed/>
                </p:oleObj>
              </mc:Choice>
              <mc:Fallback>
                <p:oleObj name="方程式" r:id="rId4" imgW="27176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100000" contrast="-2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363" y="4076700"/>
                        <a:ext cx="8162925" cy="1295400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-2222" y="6381328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95536" y="5373216"/>
            <a:ext cx="8568952" cy="10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r>
              <a:rPr kumimoji="1" lang="en-US" altLang="zh-TW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新細明體" charset="-120"/>
                <a:cs typeface="+mn-cs"/>
              </a:rPr>
              <a:t>From Table 3, </a:t>
            </a:r>
            <a:r>
              <a:rPr lang="en-US" altLang="zh-TW" sz="3600" i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新細明體" charset="-120"/>
                <a:cs typeface="Times New Roman" pitchFamily="18" charset="0"/>
              </a:rPr>
              <a:t>P</a:t>
            </a:r>
            <a:r>
              <a:rPr kumimoji="1" lang="en-US" altLang="zh-TW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新細明體" charset="-120"/>
                <a:cs typeface="+mn-cs"/>
              </a:rPr>
              <a:t>(</a:t>
            </a:r>
            <a:r>
              <a:rPr kumimoji="1" lang="en-US" altLang="zh-TW" sz="36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新細明體" charset="-120"/>
                <a:cs typeface="Times New Roman" pitchFamily="18" charset="0"/>
              </a:rPr>
              <a:t>Z</a:t>
            </a:r>
            <a:r>
              <a:rPr kumimoji="1" lang="en-US" altLang="zh-TW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新細明體" charset="-120"/>
                <a:cs typeface="+mn-cs"/>
              </a:rPr>
              <a:t> &lt; − 2.00) = .0228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r>
              <a:rPr kumimoji="1" lang="en-US" altLang="zh-TW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新細明體" charset="-120"/>
                <a:cs typeface="+mn-cs"/>
              </a:rPr>
              <a:t>The probability of losing money is .0228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</p:txBody>
      </p:sp>
      <p:sp>
        <p:nvSpPr>
          <p:cNvPr id="9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78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4786965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1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build="p"/>
      <p:bldP spid="1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0648"/>
            <a:ext cx="8229600" cy="93610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Solution    2/2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052735"/>
            <a:ext cx="8589640" cy="2520281"/>
          </a:xfrm>
        </p:spPr>
        <p:txBody>
          <a:bodyPr/>
          <a:lstStyle/>
          <a:p>
            <a:pPr marL="361950" indent="-361950">
              <a:buNone/>
            </a:pPr>
            <a:r>
              <a:rPr lang="en-US" altLang="zh-TW" sz="4000" dirty="0" smtClean="0">
                <a:ea typeface="新細明體" charset="-120"/>
              </a:rPr>
              <a:t>If we increase the standard deviation to 10%, that is, </a:t>
            </a:r>
            <a:r>
              <a:rPr lang="en-US" altLang="zh-TW" sz="4000" i="1" dirty="0" smtClean="0">
                <a:latin typeface="Times New Roman" pitchFamily="18" charset="0"/>
              </a:rPr>
              <a:t>X </a:t>
            </a:r>
            <a:r>
              <a:rPr lang="en-US" altLang="zh-TW" sz="4000" dirty="0"/>
              <a:t>~ </a:t>
            </a:r>
            <a:r>
              <a:rPr lang="en-US" altLang="zh-TW" sz="4000" i="1" dirty="0">
                <a:latin typeface="Times New Roman" pitchFamily="18" charset="0"/>
              </a:rPr>
              <a:t>N</a:t>
            </a:r>
            <a:r>
              <a:rPr lang="en-US" altLang="zh-TW" sz="4000" dirty="0"/>
              <a:t>(10%, </a:t>
            </a:r>
            <a:r>
              <a:rPr lang="en-US" altLang="zh-TW" sz="4000" b="1" dirty="0" smtClean="0">
                <a:solidFill>
                  <a:schemeClr val="accent2"/>
                </a:solidFill>
              </a:rPr>
              <a:t>10%</a:t>
            </a:r>
            <a:r>
              <a:rPr lang="en-US" altLang="zh-TW" sz="4000" dirty="0" smtClean="0"/>
              <a:t>)</a:t>
            </a:r>
            <a:r>
              <a:rPr lang="en-US" altLang="zh-TW" sz="4000" dirty="0" smtClean="0">
                <a:ea typeface="新細明體" charset="-120"/>
              </a:rPr>
              <a:t>, the probability of suffering a loss becomes</a:t>
            </a:r>
          </a:p>
        </p:txBody>
      </p:sp>
      <p:sp>
        <p:nvSpPr>
          <p:cNvPr id="205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zh-TW"/>
          </a:p>
        </p:txBody>
      </p:sp>
      <p:graphicFrame>
        <p:nvGraphicFramePr>
          <p:cNvPr id="4628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917832"/>
              </p:ext>
            </p:extLst>
          </p:nvPr>
        </p:nvGraphicFramePr>
        <p:xfrm>
          <a:off x="476923" y="3329979"/>
          <a:ext cx="8124825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57" name="方程式" r:id="rId4" imgW="2705040" imgH="431640" progId="Equation.3">
                  <p:embed/>
                </p:oleObj>
              </mc:Choice>
              <mc:Fallback>
                <p:oleObj name="方程式" r:id="rId4" imgW="27050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96000" contrast="-2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923" y="3329979"/>
                        <a:ext cx="8124825" cy="1295400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79642" y="4538929"/>
            <a:ext cx="8784976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1950" marR="0" lvl="0" indent="-36195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r>
              <a:rPr kumimoji="1" lang="en-US" altLang="zh-TW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新細明體" charset="-120"/>
                <a:cs typeface="+mn-cs"/>
              </a:rPr>
              <a:t>From Table 3, </a:t>
            </a:r>
            <a:r>
              <a:rPr lang="en-US" altLang="zh-TW" sz="4000" i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新細明體" charset="-120"/>
                <a:cs typeface="Times New Roman" pitchFamily="18" charset="0"/>
              </a:rPr>
              <a:t>P</a:t>
            </a:r>
            <a:r>
              <a:rPr kumimoji="1" lang="en-US" altLang="zh-TW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新細明體" charset="-120"/>
                <a:cs typeface="+mn-cs"/>
              </a:rPr>
              <a:t>(</a:t>
            </a:r>
            <a:r>
              <a:rPr kumimoji="1" lang="en-US" altLang="zh-TW" sz="40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新細明體" charset="-120"/>
                <a:cs typeface="Times New Roman" pitchFamily="18" charset="0"/>
              </a:rPr>
              <a:t>Z</a:t>
            </a:r>
            <a:r>
              <a:rPr kumimoji="1" lang="en-US" altLang="zh-TW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新細明體" charset="-120"/>
                <a:cs typeface="+mn-cs"/>
              </a:rPr>
              <a:t> &lt; − 1.00) = .1587. </a:t>
            </a:r>
          </a:p>
          <a:p>
            <a:pPr marL="361950" marR="0" lvl="0" indent="-36195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r>
              <a:rPr kumimoji="1" lang="en-US" altLang="zh-TW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新細明體" charset="-120"/>
                <a:cs typeface="+mn-cs"/>
              </a:rPr>
              <a:t>The probability of losing money is .1587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4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4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4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4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4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4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4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4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4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4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4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4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4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4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4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4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4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4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4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4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Tx/>
              <a:buNone/>
              <a:tabLst/>
              <a:defRPr/>
            </a:pPr>
            <a:endParaRPr kumimoji="1" lang="en-US" altLang="zh-TW" sz="4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新細明體" charset="-120"/>
              <a:cs typeface="+mn-cs"/>
            </a:endParaRPr>
          </a:p>
        </p:txBody>
      </p:sp>
      <p:sp>
        <p:nvSpPr>
          <p:cNvPr id="9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-2222" y="6381328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1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79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044216775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2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60648"/>
            <a:ext cx="8534400" cy="960437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/>
              <a:t>Note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38" y="1052513"/>
            <a:ext cx="8964612" cy="5545137"/>
          </a:xfrm>
        </p:spPr>
        <p:txBody>
          <a:bodyPr/>
          <a:lstStyle/>
          <a:p>
            <a:r>
              <a:rPr lang="en-US" altLang="zh-TW"/>
              <a:t>If </a:t>
            </a:r>
            <a:r>
              <a:rPr lang="en-US" altLang="zh-TW" i="1">
                <a:latin typeface="Times New Roman" pitchFamily="18" charset="0"/>
              </a:rPr>
              <a:t>p </a:t>
            </a:r>
            <a:r>
              <a:rPr lang="en-US" altLang="zh-TW"/>
              <a:t>&gt; 0.5, then </a:t>
            </a:r>
            <a:r>
              <a:rPr lang="en-US" altLang="zh-TW" i="1">
                <a:latin typeface="Times New Roman" pitchFamily="18" charset="0"/>
              </a:rPr>
              <a:t>E</a:t>
            </a:r>
            <a:r>
              <a:rPr lang="en-US" altLang="zh-TW"/>
              <a:t>(</a:t>
            </a:r>
            <a:r>
              <a:rPr lang="en-US" altLang="zh-TW" i="1">
                <a:latin typeface="Times New Roman" pitchFamily="18" charset="0"/>
              </a:rPr>
              <a:t>X</a:t>
            </a:r>
            <a:r>
              <a:rPr lang="en-US" altLang="zh-TW"/>
              <a:t>) </a:t>
            </a:r>
            <a:r>
              <a:rPr lang="en-US" altLang="zh-TW">
                <a:latin typeface="Symbol" pitchFamily="18" charset="2"/>
              </a:rPr>
              <a:t></a:t>
            </a:r>
            <a:r>
              <a:rPr lang="en-US" altLang="zh-TW"/>
              <a:t>1. Otherwise, if </a:t>
            </a:r>
            <a:r>
              <a:rPr lang="en-US" altLang="zh-TW" i="1">
                <a:latin typeface="Times New Roman" pitchFamily="18" charset="0"/>
              </a:rPr>
              <a:t>p</a:t>
            </a:r>
            <a:r>
              <a:rPr lang="en-US" altLang="zh-TW" i="1"/>
              <a:t> </a:t>
            </a:r>
            <a:r>
              <a:rPr lang="en-US" altLang="zh-TW">
                <a:latin typeface="Symbol" pitchFamily="18" charset="2"/>
              </a:rPr>
              <a:t></a:t>
            </a:r>
            <a:r>
              <a:rPr lang="en-US" altLang="zh-TW"/>
              <a:t>0.5, then </a:t>
            </a:r>
            <a:r>
              <a:rPr lang="en-US" altLang="zh-TW" i="1">
                <a:latin typeface="Times New Roman" pitchFamily="18" charset="0"/>
              </a:rPr>
              <a:t>E</a:t>
            </a:r>
            <a:r>
              <a:rPr lang="en-US" altLang="zh-TW"/>
              <a:t>(</a:t>
            </a:r>
            <a:r>
              <a:rPr lang="en-US" altLang="zh-TW" i="1">
                <a:latin typeface="Times New Roman" pitchFamily="18" charset="0"/>
              </a:rPr>
              <a:t>X</a:t>
            </a:r>
            <a:r>
              <a:rPr lang="en-US" altLang="zh-TW"/>
              <a:t>) </a:t>
            </a:r>
            <a:r>
              <a:rPr lang="en-US" altLang="zh-TW">
                <a:latin typeface="Symbol" pitchFamily="18" charset="2"/>
              </a:rPr>
              <a:t></a:t>
            </a:r>
            <a:r>
              <a:rPr lang="en-US" altLang="zh-TW"/>
              <a:t>1</a:t>
            </a:r>
            <a:r>
              <a:rPr lang="en-US" altLang="zh-TW" i="1"/>
              <a:t>.</a:t>
            </a:r>
          </a:p>
          <a:p>
            <a:r>
              <a:rPr lang="en-US" altLang="zh-TW"/>
              <a:t>Geometric Distribution has </a:t>
            </a:r>
            <a:r>
              <a:rPr lang="en-US" altLang="zh-TW" b="1">
                <a:solidFill>
                  <a:schemeClr val="folHlink"/>
                </a:solidFill>
              </a:rPr>
              <a:t>memoryless property</a:t>
            </a:r>
            <a:r>
              <a:rPr lang="en-US" altLang="zh-TW"/>
              <a:t>. Whenever a success occur, all the conditions are reset. The counting starts again.</a:t>
            </a:r>
            <a:endParaRPr lang="zh-TW" altLang="en-US"/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E43E7-7C53-4E08-AB62-702AD6795D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6DC72AF-602C-42AC-A4A8-B23A64927B5F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8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8229600" cy="79208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Finding Values of </a:t>
            </a:r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TW" dirty="0" smtClean="0"/>
              <a:t>   1/2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980728"/>
            <a:ext cx="8723312" cy="3744416"/>
          </a:xfrm>
        </p:spPr>
        <p:txBody>
          <a:bodyPr/>
          <a:lstStyle/>
          <a:p>
            <a:pPr marL="361950" indent="-361950" eaLnBrk="1" hangingPunct="1">
              <a:buFontTx/>
              <a:buNone/>
            </a:pPr>
            <a:r>
              <a:rPr lang="en-US" altLang="zh-TW" sz="3600" dirty="0" smtClean="0">
                <a:ea typeface="新細明體" charset="-120"/>
              </a:rPr>
              <a:t>Often we’re asked to find some value of </a:t>
            </a:r>
            <a:r>
              <a:rPr lang="en-US" altLang="zh-TW" sz="3600" i="1" dirty="0" smtClean="0">
                <a:latin typeface="Times New Roman" pitchFamily="18" charset="0"/>
                <a:ea typeface="新細明體" charset="-120"/>
                <a:cs typeface="Times New Roman" pitchFamily="18" charset="0"/>
              </a:rPr>
              <a:t>Z</a:t>
            </a:r>
            <a:r>
              <a:rPr lang="en-US" altLang="zh-TW" sz="3600" dirty="0" smtClean="0">
                <a:ea typeface="新細明體" charset="-120"/>
              </a:rPr>
              <a:t> for a given probability, i.e. given an area (</a:t>
            </a:r>
            <a:r>
              <a:rPr lang="en-US" altLang="zh-TW" sz="3600" i="1" dirty="0" smtClean="0">
                <a:latin typeface="Times New Roman" pitchFamily="18" charset="0"/>
                <a:ea typeface="新細明體" charset="-120"/>
                <a:cs typeface="Times New Roman" pitchFamily="18" charset="0"/>
              </a:rPr>
              <a:t>A</a:t>
            </a:r>
            <a:r>
              <a:rPr lang="en-US" altLang="zh-TW" sz="3600" dirty="0" smtClean="0">
                <a:ea typeface="新細明體" charset="-120"/>
              </a:rPr>
              <a:t>) under the curve, what is the corresponding value of </a:t>
            </a:r>
            <a:r>
              <a:rPr lang="en-US" altLang="zh-TW" sz="3600" i="1" dirty="0" smtClean="0">
                <a:latin typeface="Times New Roman" pitchFamily="18" charset="0"/>
                <a:ea typeface="新細明體" charset="-120"/>
                <a:cs typeface="Times New Roman" pitchFamily="18" charset="0"/>
              </a:rPr>
              <a:t>z</a:t>
            </a:r>
            <a:r>
              <a:rPr lang="en-US" altLang="zh-TW" sz="3600" dirty="0" smtClean="0">
                <a:ea typeface="新細明體" charset="-120"/>
              </a:rPr>
              <a:t> (</a:t>
            </a:r>
            <a:r>
              <a:rPr lang="en-US" altLang="zh-TW" sz="3600" i="1" dirty="0" err="1" smtClean="0">
                <a:latin typeface="Times New Roman" pitchFamily="18" charset="0"/>
                <a:ea typeface="新細明體" charset="-120"/>
                <a:cs typeface="Times New Roman" pitchFamily="18" charset="0"/>
              </a:rPr>
              <a:t>z</a:t>
            </a:r>
            <a:r>
              <a:rPr lang="en-US" altLang="zh-TW" sz="3600" i="1" baseline="-25000" dirty="0" err="1" smtClean="0">
                <a:latin typeface="Times New Roman" pitchFamily="18" charset="0"/>
                <a:ea typeface="新細明體" charset="-120"/>
                <a:cs typeface="Times New Roman" pitchFamily="18" charset="0"/>
              </a:rPr>
              <a:t>A</a:t>
            </a:r>
            <a:r>
              <a:rPr lang="en-US" altLang="zh-TW" sz="3600" dirty="0" smtClean="0">
                <a:ea typeface="新細明體" charset="-120"/>
              </a:rPr>
              <a:t>) on the horizontal axis that gives us this area? That is: </a:t>
            </a:r>
            <a:r>
              <a:rPr lang="en-US" altLang="zh-TW" sz="3600" i="1" dirty="0" smtClean="0">
                <a:latin typeface="Times New Roman" pitchFamily="18" charset="0"/>
                <a:ea typeface="新細明體" charset="-120"/>
                <a:cs typeface="Times New Roman" pitchFamily="18" charset="0"/>
              </a:rPr>
              <a:t>P</a:t>
            </a:r>
            <a:r>
              <a:rPr lang="en-US" altLang="zh-TW" sz="3600" b="1" dirty="0" smtClean="0">
                <a:ea typeface="新細明體" charset="-120"/>
              </a:rPr>
              <a:t>(</a:t>
            </a:r>
            <a:r>
              <a:rPr lang="en-US" altLang="zh-TW" sz="3600" i="1" dirty="0" smtClean="0">
                <a:latin typeface="Times New Roman" pitchFamily="18" charset="0"/>
                <a:ea typeface="新細明體" charset="-120"/>
                <a:cs typeface="Times New Roman" pitchFamily="18" charset="0"/>
              </a:rPr>
              <a:t>Z</a:t>
            </a:r>
            <a:r>
              <a:rPr lang="en-US" altLang="zh-TW" sz="3600" b="1" dirty="0" smtClean="0">
                <a:ea typeface="新細明體" charset="-120"/>
              </a:rPr>
              <a:t> &gt; </a:t>
            </a:r>
            <a:r>
              <a:rPr lang="en-US" altLang="zh-TW" sz="3600" b="1" i="1" dirty="0" err="1" smtClean="0">
                <a:latin typeface="Times New Roman" pitchFamily="18" charset="0"/>
                <a:ea typeface="新細明體" charset="-120"/>
                <a:cs typeface="Times New Roman" pitchFamily="18" charset="0"/>
              </a:rPr>
              <a:t>z</a:t>
            </a:r>
            <a:r>
              <a:rPr lang="en-US" altLang="zh-TW" sz="3600" b="1" i="1" baseline="-25000" dirty="0" err="1" smtClean="0">
                <a:latin typeface="Times New Roman" pitchFamily="18" charset="0"/>
                <a:ea typeface="新細明體" charset="-120"/>
                <a:cs typeface="Times New Roman" pitchFamily="18" charset="0"/>
              </a:rPr>
              <a:t>A</a:t>
            </a:r>
            <a:r>
              <a:rPr lang="en-US" altLang="zh-TW" sz="3600" b="1" dirty="0" smtClean="0">
                <a:ea typeface="新細明體" charset="-120"/>
              </a:rPr>
              <a:t>) = </a:t>
            </a:r>
            <a:r>
              <a:rPr lang="en-US" altLang="zh-TW" sz="3600" i="1" dirty="0" smtClean="0">
                <a:latin typeface="Times New Roman" pitchFamily="18" charset="0"/>
                <a:ea typeface="新細明體" charset="-120"/>
                <a:cs typeface="Times New Roman" pitchFamily="18" charset="0"/>
              </a:rPr>
              <a:t>A</a:t>
            </a:r>
          </a:p>
        </p:txBody>
      </p:sp>
      <p:pic>
        <p:nvPicPr>
          <p:cNvPr id="46085" name="Picture 6" descr="Z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4365104"/>
            <a:ext cx="3886200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-2222" y="6381328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80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592732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60648"/>
            <a:ext cx="8229600" cy="93610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Finding Values of </a:t>
            </a:r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TW" dirty="0" smtClean="0"/>
              <a:t>   2/2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008" y="1124744"/>
            <a:ext cx="5148064" cy="244827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3600" dirty="0" smtClean="0">
                <a:ea typeface="新細明體" charset="-120"/>
              </a:rPr>
              <a:t>What value of </a:t>
            </a:r>
            <a:r>
              <a:rPr lang="en-US" altLang="zh-TW" sz="3600" i="1" dirty="0" smtClean="0">
                <a:latin typeface="Times New Roman" pitchFamily="18" charset="0"/>
                <a:ea typeface="新細明體" charset="-120"/>
                <a:cs typeface="Times New Roman" pitchFamily="18" charset="0"/>
              </a:rPr>
              <a:t>z</a:t>
            </a:r>
            <a:r>
              <a:rPr lang="en-US" altLang="zh-TW" sz="3600" dirty="0" smtClean="0">
                <a:ea typeface="新細明體" charset="-120"/>
              </a:rPr>
              <a:t> corresponds to an area under the curve of 2.5%? Or, what is </a:t>
            </a:r>
            <a:r>
              <a:rPr lang="en-US" altLang="zh-TW" sz="3600" i="1" dirty="0" smtClean="0">
                <a:latin typeface="Times New Roman" pitchFamily="18" charset="0"/>
                <a:ea typeface="新細明體" charset="-120"/>
                <a:cs typeface="Times New Roman" pitchFamily="18" charset="0"/>
              </a:rPr>
              <a:t>z</a:t>
            </a:r>
            <a:r>
              <a:rPr lang="en-US" altLang="zh-TW" sz="3600" baseline="-25000" dirty="0" smtClean="0">
                <a:ea typeface="新細明體" charset="-120"/>
              </a:rPr>
              <a:t>.025</a:t>
            </a:r>
            <a:r>
              <a:rPr lang="en-US" altLang="zh-TW" sz="3600" dirty="0" smtClean="0">
                <a:ea typeface="新細明體" charset="-120"/>
              </a:rPr>
              <a:t> ?</a:t>
            </a:r>
          </a:p>
        </p:txBody>
      </p:sp>
      <p:sp>
        <p:nvSpPr>
          <p:cNvPr id="47110" name="Text Box 7"/>
          <p:cNvSpPr txBox="1">
            <a:spLocks noChangeArrowheads="1"/>
          </p:cNvSpPr>
          <p:nvPr/>
        </p:nvSpPr>
        <p:spPr bwMode="auto">
          <a:xfrm>
            <a:off x="5335588" y="2590800"/>
            <a:ext cx="139700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altLang="zh-TW" sz="1800">
                <a:latin typeface="Tahoma" charset="0"/>
                <a:ea typeface="新細明體" charset="-120"/>
              </a:rPr>
              <a:t>Area = .025</a:t>
            </a:r>
          </a:p>
        </p:txBody>
      </p:sp>
      <p:sp>
        <p:nvSpPr>
          <p:cNvPr id="47111" name="Text Box 8"/>
          <p:cNvSpPr txBox="1">
            <a:spLocks noChangeArrowheads="1"/>
          </p:cNvSpPr>
          <p:nvPr/>
        </p:nvSpPr>
        <p:spPr bwMode="auto">
          <a:xfrm>
            <a:off x="179512" y="3470231"/>
            <a:ext cx="7200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新細明體" charset="-120"/>
              </a:rPr>
              <a:t>(1 – </a:t>
            </a:r>
            <a:r>
              <a:rPr lang="en-US" altLang="zh-TW" sz="4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A</a:t>
            </a:r>
            <a:r>
              <a:rPr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新細明體" charset="-120"/>
              </a:rPr>
              <a:t>) = (</a:t>
            </a:r>
            <a:r>
              <a:rPr lang="en-US" altLang="zh-TW" sz="40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新細明體" charset="-120"/>
              </a:rPr>
              <a:t>1 – 0.025</a:t>
            </a:r>
            <a:r>
              <a:rPr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新細明體" charset="-120"/>
              </a:rPr>
              <a:t>) = .9750</a:t>
            </a:r>
          </a:p>
        </p:txBody>
      </p:sp>
      <p:sp>
        <p:nvSpPr>
          <p:cNvPr id="47112" name="Rectangle 10"/>
          <p:cNvSpPr>
            <a:spLocks noChangeArrowheads="1"/>
          </p:cNvSpPr>
          <p:nvPr/>
        </p:nvSpPr>
        <p:spPr bwMode="auto">
          <a:xfrm>
            <a:off x="395536" y="4149080"/>
            <a:ext cx="842493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l"/>
            <a:r>
              <a:rPr lang="en-US" altLang="zh-TW" sz="3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新細明體" charset="-120"/>
              </a:rPr>
              <a:t>If you do a “reverse look-up” on Table 3 for .9750, </a:t>
            </a:r>
          </a:p>
        </p:txBody>
      </p:sp>
      <p:pic>
        <p:nvPicPr>
          <p:cNvPr id="47113" name="Picture 11" descr="Z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1124744"/>
            <a:ext cx="3886200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7114" name="Straight Arrow Connector 17"/>
          <p:cNvCxnSpPr>
            <a:cxnSpLocks noChangeShapeType="1"/>
          </p:cNvCxnSpPr>
          <p:nvPr/>
        </p:nvCxnSpPr>
        <p:spPr bwMode="auto">
          <a:xfrm flipV="1">
            <a:off x="4211960" y="2852936"/>
            <a:ext cx="4032448" cy="792088"/>
          </a:xfrm>
          <a:prstGeom prst="straightConnector1">
            <a:avLst/>
          </a:prstGeom>
          <a:noFill/>
          <a:ln w="28575" algn="ctr">
            <a:solidFill>
              <a:schemeClr val="accent2"/>
            </a:solidFill>
            <a:round/>
            <a:headEnd/>
            <a:tailEnd type="arrow" w="med" len="med"/>
          </a:ln>
          <a:effectLst>
            <a:outerShdw blurRad="50800" dist="50800" dir="5400000" algn="ctr" rotWithShape="0">
              <a:schemeClr val="accent4">
                <a:lumMod val="10000"/>
              </a:schemeClr>
            </a:outerShdw>
          </a:effectLst>
        </p:spPr>
      </p:cxnSp>
      <p:sp>
        <p:nvSpPr>
          <p:cNvPr id="47109" name="Line 6"/>
          <p:cNvSpPr>
            <a:spLocks noChangeShapeType="1"/>
          </p:cNvSpPr>
          <p:nvPr/>
        </p:nvSpPr>
        <p:spPr bwMode="auto">
          <a:xfrm flipV="1">
            <a:off x="6516216" y="2348880"/>
            <a:ext cx="720080" cy="1296144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  <a:effectLst>
            <a:outerShdw blurRad="50800" dist="50800" dir="5400000" algn="ctr" rotWithShape="0">
              <a:schemeClr val="accent4">
                <a:lumMod val="10000"/>
              </a:scheme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384427" y="4632900"/>
            <a:ext cx="8568952" cy="1212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l"/>
            <a:r>
              <a:rPr lang="en-US" altLang="zh-TW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               </a:t>
            </a:r>
            <a:r>
              <a:rPr lang="en-US" altLang="zh-TW" sz="3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新細明體" charset="-120"/>
              </a:rPr>
              <a:t>you</a:t>
            </a:r>
            <a:r>
              <a:rPr lang="en-US" altLang="zh-TW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 </a:t>
            </a:r>
            <a:r>
              <a:rPr lang="en-US" altLang="zh-TW" sz="3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新細明體" charset="-120"/>
              </a:rPr>
              <a:t>will get the corresponding </a:t>
            </a:r>
            <a:r>
              <a:rPr lang="en-US" altLang="zh-TW" sz="3600" i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z</a:t>
            </a:r>
            <a:r>
              <a:rPr lang="en-US" altLang="zh-TW" sz="3600" i="1" baseline="-25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A</a:t>
            </a:r>
            <a:r>
              <a:rPr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新細明體" charset="-120"/>
              </a:rPr>
              <a:t> = 1.96.</a:t>
            </a: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358767" y="5214551"/>
            <a:ext cx="830313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l"/>
            <a:r>
              <a:rPr lang="en-US" altLang="zh-TW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   </a:t>
            </a:r>
            <a:r>
              <a:rPr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新細明體" charset="-120"/>
              </a:rPr>
              <a:t>           </a:t>
            </a:r>
            <a:r>
              <a:rPr lang="en-US" altLang="zh-TW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 </a:t>
            </a:r>
            <a:r>
              <a:rPr lang="en-US" altLang="zh-TW" sz="3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新細明體" charset="-120"/>
              </a:rPr>
              <a:t>Since</a:t>
            </a:r>
            <a:r>
              <a:rPr lang="en-US" altLang="zh-TW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 </a:t>
            </a:r>
            <a:r>
              <a:rPr lang="en-US" altLang="zh-TW" sz="36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P</a:t>
            </a:r>
            <a:r>
              <a:rPr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新細明體" charset="-120"/>
              </a:rPr>
              <a:t>(</a:t>
            </a:r>
            <a:r>
              <a:rPr lang="en-US" altLang="zh-TW" sz="36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z</a:t>
            </a:r>
            <a:r>
              <a:rPr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新細明體" charset="-120"/>
              </a:rPr>
              <a:t> &gt; 1.96) </a:t>
            </a:r>
            <a:r>
              <a:rPr lang="en-US" altLang="zh-TW" sz="3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新細明體" charset="-120"/>
              </a:rPr>
              <a:t>= .025, we say:</a:t>
            </a:r>
            <a:r>
              <a:rPr lang="en-US" altLang="zh-TW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 </a:t>
            </a:r>
            <a:r>
              <a:rPr lang="en-US" altLang="zh-TW" sz="36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z</a:t>
            </a:r>
            <a:r>
              <a:rPr lang="en-US" altLang="zh-TW" sz="3600" i="1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.025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 </a:t>
            </a:r>
            <a:r>
              <a:rPr lang="en-US" altLang="zh-TW" sz="3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新細明體" charset="-120"/>
              </a:rPr>
              <a:t>= 1.96</a:t>
            </a:r>
          </a:p>
        </p:txBody>
      </p:sp>
      <p:sp>
        <p:nvSpPr>
          <p:cNvPr id="16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-2222" y="6381328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  <a:endParaRPr kumimoji="1" lang="en-US" altLang="zh-TW" sz="3600" i="1" baseline="-25000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</p:txBody>
      </p:sp>
      <p:sp>
        <p:nvSpPr>
          <p:cNvPr id="18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81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7426214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7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1" grpId="0"/>
      <p:bldP spid="47112" grpId="0"/>
      <p:bldP spid="47109" grpId="0" animBg="1"/>
      <p:bldP spid="14" grpId="0"/>
      <p:bldP spid="1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60648"/>
            <a:ext cx="82296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 smtClean="0"/>
              <a:t>Determine 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dirty="0" smtClean="0"/>
              <a:t> for </a:t>
            </a:r>
            <a:r>
              <a:rPr lang="en-US" altLang="zh-TW" i="1" dirty="0" err="1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TW" i="1" baseline="-25000" dirty="0" err="1">
                <a:latin typeface="Times New Roman" pitchFamily="18" charset="0"/>
                <a:cs typeface="Times New Roman" pitchFamily="18" charset="0"/>
              </a:rPr>
              <a:t>A</a:t>
            </a:r>
            <a:endParaRPr lang="zh-TW" altLang="en-US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268761"/>
            <a:ext cx="8784976" cy="1944216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4000" i="1" dirty="0" err="1">
                <a:latin typeface="Times New Roman" pitchFamily="18" charset="0"/>
              </a:rPr>
              <a:t>z</a:t>
            </a:r>
            <a:r>
              <a:rPr lang="en-US" altLang="zh-TW" sz="4000" i="1" baseline="-25000" dirty="0" err="1">
                <a:latin typeface="Times New Roman" pitchFamily="18" charset="0"/>
              </a:rPr>
              <a:t>A</a:t>
            </a:r>
            <a:r>
              <a:rPr lang="en-US" altLang="zh-TW" sz="4000" baseline="-25000" dirty="0">
                <a:latin typeface="Times New Roman" pitchFamily="18" charset="0"/>
              </a:rPr>
              <a:t> </a:t>
            </a:r>
            <a:r>
              <a:rPr lang="en-US" altLang="zh-TW" sz="4000" dirty="0"/>
              <a:t>is defined as the </a:t>
            </a:r>
            <a:r>
              <a:rPr lang="en-US" altLang="zh-TW" sz="4000" i="1" dirty="0">
                <a:latin typeface="Times New Roman" pitchFamily="18" charset="0"/>
              </a:rPr>
              <a:t>Z</a:t>
            </a:r>
            <a:r>
              <a:rPr lang="en-US" altLang="zh-TW" sz="4000" dirty="0"/>
              <a:t> value for which the area to the right of </a:t>
            </a:r>
            <a:r>
              <a:rPr lang="en-US" altLang="zh-TW" sz="4000" i="1" dirty="0" err="1">
                <a:latin typeface="Times New Roman" pitchFamily="18" charset="0"/>
              </a:rPr>
              <a:t>z</a:t>
            </a:r>
            <a:r>
              <a:rPr lang="en-US" altLang="zh-TW" sz="4000" i="1" baseline="-25000" dirty="0" err="1">
                <a:latin typeface="Times New Roman" pitchFamily="18" charset="0"/>
              </a:rPr>
              <a:t>A</a:t>
            </a:r>
            <a:r>
              <a:rPr lang="en-US" altLang="zh-TW" sz="4000" dirty="0">
                <a:latin typeface="Times New Roman" pitchFamily="18" charset="0"/>
              </a:rPr>
              <a:t> </a:t>
            </a:r>
            <a:r>
              <a:rPr lang="en-US" altLang="zh-TW" sz="4000" dirty="0"/>
              <a:t>under the standard normal curve is </a:t>
            </a:r>
            <a:r>
              <a:rPr lang="en-US" altLang="zh-TW" sz="4000" i="1" dirty="0">
                <a:latin typeface="Times New Roman" pitchFamily="18" charset="0"/>
              </a:rPr>
              <a:t>A</a:t>
            </a:r>
            <a:r>
              <a:rPr lang="en-US" altLang="zh-TW" sz="4000" dirty="0"/>
              <a:t>.</a:t>
            </a:r>
            <a:endParaRPr lang="zh-TW" altLang="en-US" sz="4000" dirty="0"/>
          </a:p>
        </p:txBody>
      </p:sp>
      <p:grpSp>
        <p:nvGrpSpPr>
          <p:cNvPr id="185348" name="Group 4"/>
          <p:cNvGrpSpPr>
            <a:grpSpLocks/>
          </p:cNvGrpSpPr>
          <p:nvPr/>
        </p:nvGrpSpPr>
        <p:grpSpPr bwMode="auto">
          <a:xfrm>
            <a:off x="3021781" y="4578052"/>
            <a:ext cx="3352800" cy="1447800"/>
            <a:chOff x="576" y="1536"/>
            <a:chExt cx="2160" cy="813"/>
          </a:xfrm>
        </p:grpSpPr>
        <p:grpSp>
          <p:nvGrpSpPr>
            <p:cNvPr id="185349" name="Group 5"/>
            <p:cNvGrpSpPr>
              <a:grpSpLocks/>
            </p:cNvGrpSpPr>
            <p:nvPr/>
          </p:nvGrpSpPr>
          <p:grpSpPr bwMode="auto">
            <a:xfrm>
              <a:off x="576" y="1536"/>
              <a:ext cx="2135" cy="808"/>
              <a:chOff x="2160" y="672"/>
              <a:chExt cx="2135" cy="833"/>
            </a:xfrm>
          </p:grpSpPr>
          <p:sp>
            <p:nvSpPr>
              <p:cNvPr id="185350" name="Freeform 6"/>
              <p:cNvSpPr>
                <a:spLocks/>
              </p:cNvSpPr>
              <p:nvPr/>
            </p:nvSpPr>
            <p:spPr bwMode="auto">
              <a:xfrm>
                <a:off x="2160" y="672"/>
                <a:ext cx="1104" cy="832"/>
              </a:xfrm>
              <a:custGeom>
                <a:avLst/>
                <a:gdLst/>
                <a:ahLst/>
                <a:cxnLst>
                  <a:cxn ang="0">
                    <a:pos x="0" y="832"/>
                  </a:cxn>
                  <a:cxn ang="0">
                    <a:pos x="336" y="736"/>
                  </a:cxn>
                  <a:cxn ang="0">
                    <a:pos x="528" y="544"/>
                  </a:cxn>
                  <a:cxn ang="0">
                    <a:pos x="672" y="352"/>
                  </a:cxn>
                  <a:cxn ang="0">
                    <a:pos x="864" y="112"/>
                  </a:cxn>
                  <a:cxn ang="0">
                    <a:pos x="1008" y="16"/>
                  </a:cxn>
                  <a:cxn ang="0">
                    <a:pos x="1104" y="16"/>
                  </a:cxn>
                </a:cxnLst>
                <a:rect l="0" t="0" r="r" b="b"/>
                <a:pathLst>
                  <a:path w="1104" h="832">
                    <a:moveTo>
                      <a:pt x="0" y="832"/>
                    </a:moveTo>
                    <a:cubicBezTo>
                      <a:pt x="124" y="808"/>
                      <a:pt x="248" y="784"/>
                      <a:pt x="336" y="736"/>
                    </a:cubicBezTo>
                    <a:cubicBezTo>
                      <a:pt x="424" y="688"/>
                      <a:pt x="472" y="608"/>
                      <a:pt x="528" y="544"/>
                    </a:cubicBezTo>
                    <a:cubicBezTo>
                      <a:pt x="584" y="480"/>
                      <a:pt x="616" y="424"/>
                      <a:pt x="672" y="352"/>
                    </a:cubicBezTo>
                    <a:cubicBezTo>
                      <a:pt x="728" y="280"/>
                      <a:pt x="808" y="168"/>
                      <a:pt x="864" y="112"/>
                    </a:cubicBezTo>
                    <a:cubicBezTo>
                      <a:pt x="920" y="56"/>
                      <a:pt x="968" y="32"/>
                      <a:pt x="1008" y="16"/>
                    </a:cubicBezTo>
                    <a:cubicBezTo>
                      <a:pt x="1048" y="0"/>
                      <a:pt x="1076" y="8"/>
                      <a:pt x="1104" y="16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rgbClr val="000000"/>
                </a:outerShdw>
              </a:effec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85351" name="Freeform 7"/>
              <p:cNvSpPr>
                <a:spLocks/>
              </p:cNvSpPr>
              <p:nvPr/>
            </p:nvSpPr>
            <p:spPr bwMode="auto">
              <a:xfrm flipH="1">
                <a:off x="3191" y="673"/>
                <a:ext cx="1104" cy="832"/>
              </a:xfrm>
              <a:custGeom>
                <a:avLst/>
                <a:gdLst/>
                <a:ahLst/>
                <a:cxnLst>
                  <a:cxn ang="0">
                    <a:pos x="0" y="832"/>
                  </a:cxn>
                  <a:cxn ang="0">
                    <a:pos x="336" y="736"/>
                  </a:cxn>
                  <a:cxn ang="0">
                    <a:pos x="528" y="544"/>
                  </a:cxn>
                  <a:cxn ang="0">
                    <a:pos x="672" y="352"/>
                  </a:cxn>
                  <a:cxn ang="0">
                    <a:pos x="864" y="112"/>
                  </a:cxn>
                  <a:cxn ang="0">
                    <a:pos x="1008" y="16"/>
                  </a:cxn>
                  <a:cxn ang="0">
                    <a:pos x="1104" y="16"/>
                  </a:cxn>
                </a:cxnLst>
                <a:rect l="0" t="0" r="r" b="b"/>
                <a:pathLst>
                  <a:path w="1104" h="832">
                    <a:moveTo>
                      <a:pt x="0" y="832"/>
                    </a:moveTo>
                    <a:cubicBezTo>
                      <a:pt x="124" y="808"/>
                      <a:pt x="248" y="784"/>
                      <a:pt x="336" y="736"/>
                    </a:cubicBezTo>
                    <a:cubicBezTo>
                      <a:pt x="424" y="688"/>
                      <a:pt x="472" y="608"/>
                      <a:pt x="528" y="544"/>
                    </a:cubicBezTo>
                    <a:cubicBezTo>
                      <a:pt x="584" y="480"/>
                      <a:pt x="616" y="424"/>
                      <a:pt x="672" y="352"/>
                    </a:cubicBezTo>
                    <a:cubicBezTo>
                      <a:pt x="728" y="280"/>
                      <a:pt x="808" y="168"/>
                      <a:pt x="864" y="112"/>
                    </a:cubicBezTo>
                    <a:cubicBezTo>
                      <a:pt x="920" y="56"/>
                      <a:pt x="968" y="32"/>
                      <a:pt x="1008" y="16"/>
                    </a:cubicBezTo>
                    <a:cubicBezTo>
                      <a:pt x="1048" y="0"/>
                      <a:pt x="1076" y="8"/>
                      <a:pt x="1104" y="16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rgbClr val="000000"/>
                </a:outerShdw>
              </a:effec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185352" name="Line 8"/>
            <p:cNvSpPr>
              <a:spLocks noChangeShapeType="1"/>
            </p:cNvSpPr>
            <p:nvPr/>
          </p:nvSpPr>
          <p:spPr bwMode="auto">
            <a:xfrm>
              <a:off x="576" y="2349"/>
              <a:ext cx="21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85353" name="Freeform 9"/>
          <p:cNvSpPr>
            <a:spLocks/>
          </p:cNvSpPr>
          <p:nvPr/>
        </p:nvSpPr>
        <p:spPr bwMode="auto">
          <a:xfrm>
            <a:off x="3055118" y="5843290"/>
            <a:ext cx="500063" cy="182562"/>
          </a:xfrm>
          <a:custGeom>
            <a:avLst/>
            <a:gdLst/>
            <a:ahLst/>
            <a:cxnLst>
              <a:cxn ang="0">
                <a:pos x="0" y="115"/>
              </a:cxn>
              <a:cxn ang="0">
                <a:pos x="213" y="64"/>
              </a:cxn>
              <a:cxn ang="0">
                <a:pos x="315" y="0"/>
              </a:cxn>
              <a:cxn ang="0">
                <a:pos x="315" y="115"/>
              </a:cxn>
              <a:cxn ang="0">
                <a:pos x="0" y="115"/>
              </a:cxn>
            </a:cxnLst>
            <a:rect l="0" t="0" r="r" b="b"/>
            <a:pathLst>
              <a:path w="315" h="115">
                <a:moveTo>
                  <a:pt x="0" y="115"/>
                </a:moveTo>
                <a:lnTo>
                  <a:pt x="213" y="64"/>
                </a:lnTo>
                <a:lnTo>
                  <a:pt x="315" y="0"/>
                </a:lnTo>
                <a:lnTo>
                  <a:pt x="315" y="115"/>
                </a:lnTo>
                <a:lnTo>
                  <a:pt x="0" y="115"/>
                </a:lnTo>
                <a:close/>
              </a:path>
            </a:pathLst>
          </a:custGeom>
          <a:solidFill>
            <a:schemeClr val="folHlink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5354" name="Freeform 10"/>
          <p:cNvSpPr>
            <a:spLocks/>
          </p:cNvSpPr>
          <p:nvPr/>
        </p:nvSpPr>
        <p:spPr bwMode="auto">
          <a:xfrm flipH="1">
            <a:off x="5798318" y="5843290"/>
            <a:ext cx="500063" cy="182562"/>
          </a:xfrm>
          <a:custGeom>
            <a:avLst/>
            <a:gdLst/>
            <a:ahLst/>
            <a:cxnLst>
              <a:cxn ang="0">
                <a:pos x="0" y="115"/>
              </a:cxn>
              <a:cxn ang="0">
                <a:pos x="213" y="64"/>
              </a:cxn>
              <a:cxn ang="0">
                <a:pos x="315" y="0"/>
              </a:cxn>
              <a:cxn ang="0">
                <a:pos x="315" y="115"/>
              </a:cxn>
              <a:cxn ang="0">
                <a:pos x="0" y="115"/>
              </a:cxn>
            </a:cxnLst>
            <a:rect l="0" t="0" r="r" b="b"/>
            <a:pathLst>
              <a:path w="315" h="115">
                <a:moveTo>
                  <a:pt x="0" y="115"/>
                </a:moveTo>
                <a:lnTo>
                  <a:pt x="213" y="64"/>
                </a:lnTo>
                <a:lnTo>
                  <a:pt x="315" y="0"/>
                </a:lnTo>
                <a:lnTo>
                  <a:pt x="315" y="115"/>
                </a:lnTo>
                <a:lnTo>
                  <a:pt x="0" y="115"/>
                </a:lnTo>
                <a:close/>
              </a:path>
            </a:pathLst>
          </a:custGeom>
          <a:solidFill>
            <a:schemeClr val="folHlink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5355" name="Text Box 11"/>
          <p:cNvSpPr txBox="1">
            <a:spLocks noChangeArrowheads="1"/>
          </p:cNvSpPr>
          <p:nvPr/>
        </p:nvSpPr>
        <p:spPr bwMode="auto">
          <a:xfrm>
            <a:off x="6080893" y="4947940"/>
            <a:ext cx="13192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zh-TW" altLang="en-US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0.025</a:t>
            </a:r>
          </a:p>
        </p:txBody>
      </p:sp>
      <p:sp>
        <p:nvSpPr>
          <p:cNvPr id="185356" name="Line 12"/>
          <p:cNvSpPr>
            <a:spLocks noChangeShapeType="1"/>
          </p:cNvSpPr>
          <p:nvPr/>
        </p:nvSpPr>
        <p:spPr bwMode="auto">
          <a:xfrm flipH="1">
            <a:off x="5993581" y="5492452"/>
            <a:ext cx="4572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5357" name="Text Box 13"/>
          <p:cNvSpPr txBox="1">
            <a:spLocks noChangeArrowheads="1"/>
          </p:cNvSpPr>
          <p:nvPr/>
        </p:nvSpPr>
        <p:spPr bwMode="auto">
          <a:xfrm>
            <a:off x="5301431" y="5933777"/>
            <a:ext cx="11969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3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Z</a:t>
            </a:r>
            <a:r>
              <a:rPr kumimoji="0" lang="en-US" altLang="zh-TW" sz="3600" baseline="-25000">
                <a:effectLst>
                  <a:outerShdw blurRad="38100" dist="38100" dir="2700000" algn="tl">
                    <a:srgbClr val="000000"/>
                  </a:outerShdw>
                </a:effectLst>
              </a:rPr>
              <a:t>0.025</a:t>
            </a:r>
            <a:endParaRPr kumimoji="0" lang="en-US" altLang="zh-TW" sz="36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85358" name="Line 14"/>
          <p:cNvSpPr>
            <a:spLocks noChangeShapeType="1"/>
          </p:cNvSpPr>
          <p:nvPr/>
        </p:nvSpPr>
        <p:spPr bwMode="auto">
          <a:xfrm>
            <a:off x="4698181" y="4578052"/>
            <a:ext cx="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5359" name="Text Box 15"/>
          <p:cNvSpPr txBox="1">
            <a:spLocks noChangeArrowheads="1"/>
          </p:cNvSpPr>
          <p:nvPr/>
        </p:nvSpPr>
        <p:spPr bwMode="auto">
          <a:xfrm>
            <a:off x="4479106" y="5903615"/>
            <a:ext cx="4333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zh-TW" altLang="en-US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</a:p>
        </p:txBody>
      </p:sp>
      <p:sp>
        <p:nvSpPr>
          <p:cNvPr id="185360" name="Text Box 16"/>
          <p:cNvSpPr txBox="1">
            <a:spLocks noChangeArrowheads="1"/>
          </p:cNvSpPr>
          <p:nvPr/>
        </p:nvSpPr>
        <p:spPr bwMode="auto">
          <a:xfrm>
            <a:off x="5490343" y="4371677"/>
            <a:ext cx="13192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zh-TW" altLang="en-US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  <a:r>
              <a:rPr kumimoji="0" lang="zh-TW" altLang="en-US" sz="3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.</a:t>
            </a:r>
            <a:r>
              <a:rPr kumimoji="0" lang="en-US" altLang="zh-TW" sz="3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9</a:t>
            </a:r>
            <a:r>
              <a:rPr kumimoji="0" lang="zh-TW" altLang="en-US" sz="3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75</a:t>
            </a:r>
            <a:endParaRPr kumimoji="0" lang="zh-TW" altLang="en-US" sz="36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85361" name="Line 17"/>
          <p:cNvSpPr>
            <a:spLocks noChangeShapeType="1"/>
          </p:cNvSpPr>
          <p:nvPr/>
        </p:nvSpPr>
        <p:spPr bwMode="auto">
          <a:xfrm flipH="1">
            <a:off x="5155381" y="4959052"/>
            <a:ext cx="685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5363" name="Text Box 19"/>
          <p:cNvSpPr txBox="1">
            <a:spLocks noChangeArrowheads="1"/>
          </p:cNvSpPr>
          <p:nvPr/>
        </p:nvSpPr>
        <p:spPr bwMode="auto">
          <a:xfrm>
            <a:off x="7554415" y="5956002"/>
            <a:ext cx="10699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kumimoji="0" lang="zh-TW" altLang="en-US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1.96</a:t>
            </a:r>
          </a:p>
        </p:txBody>
      </p:sp>
      <p:sp>
        <p:nvSpPr>
          <p:cNvPr id="185364" name="Text Box 20"/>
          <p:cNvSpPr txBox="1">
            <a:spLocks noChangeArrowheads="1"/>
          </p:cNvSpPr>
          <p:nvPr/>
        </p:nvSpPr>
        <p:spPr bwMode="auto">
          <a:xfrm>
            <a:off x="2945581" y="5933777"/>
            <a:ext cx="13636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zh-TW" altLang="en-US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-</a:t>
            </a:r>
            <a:r>
              <a:rPr kumimoji="0" lang="en-US" altLang="zh-TW" sz="3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Z</a:t>
            </a:r>
            <a:r>
              <a:rPr kumimoji="0" lang="en-US" altLang="zh-TW" sz="3600" baseline="-25000">
                <a:effectLst>
                  <a:outerShdw blurRad="38100" dist="38100" dir="2700000" algn="tl">
                    <a:srgbClr val="000000"/>
                  </a:outerShdw>
                </a:effectLst>
              </a:rPr>
              <a:t>0.025</a:t>
            </a:r>
            <a:endParaRPr kumimoji="0" lang="en-US" altLang="zh-TW" sz="36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85365" name="Text Box 21"/>
          <p:cNvSpPr txBox="1">
            <a:spLocks noChangeArrowheads="1"/>
          </p:cNvSpPr>
          <p:nvPr/>
        </p:nvSpPr>
        <p:spPr bwMode="auto">
          <a:xfrm>
            <a:off x="415106" y="5956002"/>
            <a:ext cx="12366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kumimoji="0" lang="zh-TW" altLang="en-US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-1.96</a:t>
            </a:r>
          </a:p>
        </p:txBody>
      </p:sp>
      <p:sp>
        <p:nvSpPr>
          <p:cNvPr id="185366" name="Line 22"/>
          <p:cNvSpPr>
            <a:spLocks noChangeShapeType="1"/>
          </p:cNvSpPr>
          <p:nvPr/>
        </p:nvSpPr>
        <p:spPr bwMode="auto">
          <a:xfrm flipH="1">
            <a:off x="1712093" y="6316365"/>
            <a:ext cx="1295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5367" name="Text Box 23"/>
          <p:cNvSpPr txBox="1">
            <a:spLocks noChangeArrowheads="1"/>
          </p:cNvSpPr>
          <p:nvPr/>
        </p:nvSpPr>
        <p:spPr bwMode="auto">
          <a:xfrm flipH="1">
            <a:off x="2029593" y="4947940"/>
            <a:ext cx="13192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zh-TW" altLang="en-US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0.025</a:t>
            </a:r>
          </a:p>
        </p:txBody>
      </p:sp>
      <p:sp>
        <p:nvSpPr>
          <p:cNvPr id="185368" name="Line 24"/>
          <p:cNvSpPr>
            <a:spLocks noChangeShapeType="1"/>
          </p:cNvSpPr>
          <p:nvPr/>
        </p:nvSpPr>
        <p:spPr bwMode="auto">
          <a:xfrm>
            <a:off x="2793181" y="5492452"/>
            <a:ext cx="4572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8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82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6" name="Line 22"/>
          <p:cNvSpPr>
            <a:spLocks noChangeShapeType="1"/>
          </p:cNvSpPr>
          <p:nvPr/>
        </p:nvSpPr>
        <p:spPr bwMode="auto">
          <a:xfrm>
            <a:off x="6536158" y="6388273"/>
            <a:ext cx="108012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/>
          </p:nvPr>
        </p:nvGraphicFramePr>
        <p:xfrm>
          <a:off x="180993" y="3201680"/>
          <a:ext cx="5297955" cy="1163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038" name="方程式" r:id="rId3" imgW="1790640" imgH="393480" progId="Equation.3">
                  <p:embed/>
                </p:oleObj>
              </mc:Choice>
              <mc:Fallback>
                <p:oleObj name="方程式" r:id="rId3" imgW="17906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96000" contrast="-2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93" y="3201680"/>
                        <a:ext cx="5297955" cy="11634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/>
          </p:nvPr>
        </p:nvGraphicFramePr>
        <p:xfrm>
          <a:off x="5565650" y="3500363"/>
          <a:ext cx="3398838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039" name="方程式" r:id="rId5" imgW="838080" imgH="177480" progId="Equation.3">
                  <p:embed/>
                </p:oleObj>
              </mc:Choice>
              <mc:Fallback>
                <p:oleObj name="方程式" r:id="rId5" imgW="8380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96000" contrast="-2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5650" y="3500363"/>
                        <a:ext cx="3398838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7212437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5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5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5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5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85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5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5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85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85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8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8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8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85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8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18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53" grpId="0" animBg="1"/>
      <p:bldP spid="185354" grpId="0" animBg="1"/>
      <p:bldP spid="185355" grpId="0" autoUpdateAnimBg="0"/>
      <p:bldP spid="185356" grpId="0" animBg="1"/>
      <p:bldP spid="185357" grpId="0" autoUpdateAnimBg="0"/>
      <p:bldP spid="185358" grpId="0" animBg="1"/>
      <p:bldP spid="185359" grpId="0" autoUpdateAnimBg="0"/>
      <p:bldP spid="185360" grpId="0" autoUpdateAnimBg="0"/>
      <p:bldP spid="185361" grpId="0" animBg="1"/>
      <p:bldP spid="185363" grpId="0" autoUpdateAnimBg="0"/>
      <p:bldP spid="185364" grpId="0" autoUpdateAnimBg="0"/>
      <p:bldP spid="185365" grpId="0" autoUpdateAnimBg="0"/>
      <p:bldP spid="185366" grpId="0" animBg="1"/>
      <p:bldP spid="185367" grpId="0" autoUpdateAnimBg="0"/>
      <p:bldP spid="185368" grpId="0" animBg="1"/>
      <p:bldP spid="2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83298" name="Rectangle 1026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Example</a:t>
            </a:r>
          </a:p>
        </p:txBody>
      </p:sp>
      <p:sp>
        <p:nvSpPr>
          <p:cNvPr id="18329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23850" y="1339850"/>
            <a:ext cx="8496300" cy="51847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4800"/>
              <a:t>The rate of return on an investment is </a:t>
            </a:r>
            <a:r>
              <a:rPr lang="en-US" altLang="zh-TW" sz="4800" b="1">
                <a:solidFill>
                  <a:schemeClr val="folHlink"/>
                </a:solidFill>
              </a:rPr>
              <a:t>normally distributed</a:t>
            </a:r>
            <a:r>
              <a:rPr lang="en-US" altLang="zh-TW" sz="4800"/>
              <a:t> with mean of </a:t>
            </a:r>
            <a:r>
              <a:rPr lang="en-US" altLang="zh-TW" sz="4800">
                <a:solidFill>
                  <a:schemeClr val="folHlink"/>
                </a:solidFill>
              </a:rPr>
              <a:t>30%</a:t>
            </a:r>
            <a:r>
              <a:rPr lang="en-US" altLang="zh-TW" sz="4800"/>
              <a:t> and standard deviation of </a:t>
            </a:r>
            <a:r>
              <a:rPr lang="en-US" altLang="zh-TW" sz="4800">
                <a:solidFill>
                  <a:schemeClr val="folHlink"/>
                </a:solidFill>
              </a:rPr>
              <a:t>10%.</a:t>
            </a:r>
            <a:r>
              <a:rPr lang="en-US" altLang="zh-TW" sz="4800"/>
              <a:t> What is the probability that the return will </a:t>
            </a:r>
            <a:r>
              <a:rPr lang="en-US" altLang="zh-TW" sz="4800">
                <a:solidFill>
                  <a:schemeClr val="hlink"/>
                </a:solidFill>
              </a:rPr>
              <a:t>exceed 55%?</a:t>
            </a:r>
            <a:endParaRPr lang="zh-TW" altLang="en-US" sz="4800">
              <a:solidFill>
                <a:schemeClr val="hlink"/>
              </a:solidFill>
            </a:endParaRPr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83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9788299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0350"/>
            <a:ext cx="8386762" cy="111125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Definition</a:t>
            </a:r>
          </a:p>
        </p:txBody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268413"/>
            <a:ext cx="8280400" cy="230505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4800" dirty="0"/>
              <a:t>Let </a:t>
            </a:r>
            <a:r>
              <a:rPr lang="en-US" altLang="zh-TW" sz="4800" b="1" i="1" dirty="0">
                <a:latin typeface="Times New Roman" pitchFamily="18" charset="0"/>
              </a:rPr>
              <a:t>X</a:t>
            </a:r>
            <a:r>
              <a:rPr lang="en-US" altLang="zh-TW" sz="4800" b="1" dirty="0">
                <a:latin typeface="Times New Roman" pitchFamily="18" charset="0"/>
              </a:rPr>
              <a:t> </a:t>
            </a:r>
            <a:r>
              <a:rPr lang="en-US" altLang="zh-TW" sz="4800" dirty="0"/>
              <a:t>denotes the rate of return on an investment . </a:t>
            </a:r>
          </a:p>
          <a:p>
            <a:pPr>
              <a:buFont typeface="Wingdings" pitchFamily="2" charset="2"/>
              <a:buNone/>
            </a:pPr>
            <a:r>
              <a:rPr lang="en-US" altLang="zh-TW" sz="4800" i="1" dirty="0">
                <a:latin typeface="Times New Roman" pitchFamily="18" charset="0"/>
              </a:rPr>
              <a:t>X </a:t>
            </a:r>
            <a:r>
              <a:rPr lang="en-US" altLang="zh-TW" sz="4800" dirty="0"/>
              <a:t>~ </a:t>
            </a:r>
            <a:r>
              <a:rPr lang="en-US" altLang="zh-TW" sz="4800" i="1" dirty="0">
                <a:latin typeface="Times New Roman" pitchFamily="18" charset="0"/>
              </a:rPr>
              <a:t>N</a:t>
            </a:r>
            <a:r>
              <a:rPr lang="en-US" altLang="zh-TW" sz="4800" dirty="0"/>
              <a:t>(30%, 10%)</a:t>
            </a:r>
          </a:p>
        </p:txBody>
      </p:sp>
      <p:sp>
        <p:nvSpPr>
          <p:cNvPr id="284676" name="Text Box 4"/>
          <p:cNvSpPr txBox="1">
            <a:spLocks noChangeArrowheads="1"/>
          </p:cNvSpPr>
          <p:nvPr/>
        </p:nvSpPr>
        <p:spPr bwMode="auto">
          <a:xfrm>
            <a:off x="1403350" y="5373688"/>
            <a:ext cx="6481763" cy="8239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TW" altLang="en-US" sz="4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=&gt;</a:t>
            </a:r>
            <a:r>
              <a:rPr lang="zh-TW" altLang="en-US" sz="48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TW" sz="4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Convert </a:t>
            </a:r>
            <a:r>
              <a:rPr lang="en-US" altLang="zh-TW" sz="4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 </a:t>
            </a:r>
            <a:r>
              <a:rPr lang="en-US" altLang="zh-TW" sz="4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to </a:t>
            </a:r>
            <a:r>
              <a:rPr lang="en-US" altLang="zh-TW" sz="4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Z</a:t>
            </a:r>
          </a:p>
        </p:txBody>
      </p:sp>
      <p:sp>
        <p:nvSpPr>
          <p:cNvPr id="284677" name="Rectangle 5"/>
          <p:cNvSpPr>
            <a:spLocks noChangeArrowheads="1"/>
          </p:cNvSpPr>
          <p:nvPr/>
        </p:nvSpPr>
        <p:spPr bwMode="auto">
          <a:xfrm>
            <a:off x="539750" y="3716338"/>
            <a:ext cx="8280400" cy="165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None/>
            </a:pPr>
            <a:r>
              <a:rPr lang="en-US" altLang="zh-TW" sz="4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The question is to find </a:t>
            </a:r>
            <a:r>
              <a:rPr lang="en-US" altLang="zh-TW" sz="4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</a:t>
            </a:r>
            <a:r>
              <a:rPr lang="en-US" altLang="zh-TW" sz="4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altLang="zh-TW" sz="4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</a:t>
            </a:r>
            <a:r>
              <a:rPr lang="en-US" altLang="zh-TW" sz="48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TW" sz="48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&gt; </a:t>
            </a:r>
            <a:r>
              <a:rPr lang="en-US" altLang="zh-TW" sz="4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55%). </a:t>
            </a:r>
            <a:endParaRPr lang="zh-TW" altLang="en-US" sz="4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84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1614868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4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4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676" grpId="0" autoUpdateAnimBg="0"/>
      <p:bldP spid="28467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27701" name="Rectangle 53"/>
          <p:cNvSpPr>
            <a:spLocks noChangeArrowheads="1"/>
          </p:cNvSpPr>
          <p:nvPr/>
        </p:nvSpPr>
        <p:spPr bwMode="auto">
          <a:xfrm>
            <a:off x="827088" y="3886200"/>
            <a:ext cx="7848600" cy="2667000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graphicFrame>
        <p:nvGraphicFramePr>
          <p:cNvPr id="301056" name="Object 0"/>
          <p:cNvGraphicFramePr>
            <a:graphicFrameLocks noChangeAspect="1"/>
          </p:cNvGraphicFramePr>
          <p:nvPr/>
        </p:nvGraphicFramePr>
        <p:xfrm>
          <a:off x="3871913" y="5059363"/>
          <a:ext cx="814387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758" name="點陣圖影像" r:id="rId3" imgW="876289" imgH="542823" progId="PBrush">
                  <p:embed/>
                </p:oleObj>
              </mc:Choice>
              <mc:Fallback>
                <p:oleObj name="點陣圖影像" r:id="rId3" imgW="876289" imgH="542823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1913" y="5059363"/>
                        <a:ext cx="814387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5" name="Line 17"/>
          <p:cNvSpPr>
            <a:spLocks noChangeShapeType="1"/>
          </p:cNvSpPr>
          <p:nvPr/>
        </p:nvSpPr>
        <p:spPr bwMode="auto">
          <a:xfrm>
            <a:off x="7031038" y="4191000"/>
            <a:ext cx="0" cy="1981200"/>
          </a:xfrm>
          <a:prstGeom prst="line">
            <a:avLst/>
          </a:prstGeom>
          <a:noFill/>
          <a:ln w="28575">
            <a:solidFill>
              <a:srgbClr val="800000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27719" name="Group 71"/>
          <p:cNvGrpSpPr>
            <a:grpSpLocks/>
          </p:cNvGrpSpPr>
          <p:nvPr/>
        </p:nvGrpSpPr>
        <p:grpSpPr bwMode="auto">
          <a:xfrm>
            <a:off x="2151063" y="5426075"/>
            <a:ext cx="3146425" cy="519113"/>
            <a:chOff x="1672" y="3274"/>
            <a:chExt cx="1450" cy="327"/>
          </a:xfrm>
        </p:grpSpPr>
        <p:sp>
          <p:nvSpPr>
            <p:cNvPr id="27666" name="Text Box 18"/>
            <p:cNvSpPr txBox="1">
              <a:spLocks noChangeArrowheads="1"/>
            </p:cNvSpPr>
            <p:nvPr/>
          </p:nvSpPr>
          <p:spPr bwMode="auto">
            <a:xfrm>
              <a:off x="1672" y="3274"/>
              <a:ext cx="79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kumimoji="0" lang="en-US" altLang="zh-TW" sz="28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Symbol" pitchFamily="18" charset="2"/>
                </a:rPr>
                <a:t>m</a:t>
              </a:r>
              <a:r>
                <a:rPr kumimoji="0" lang="en-US" altLang="zh-TW" sz="28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itchFamily="34" charset="0"/>
                </a:rPr>
                <a:t> </a:t>
              </a:r>
              <a:r>
                <a:rPr kumimoji="0" lang="en-US" altLang="zh-TW" sz="28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= 30%</a:t>
              </a:r>
            </a:p>
          </p:txBody>
        </p:sp>
        <p:sp>
          <p:nvSpPr>
            <p:cNvPr id="27667" name="Text Box 19"/>
            <p:cNvSpPr txBox="1">
              <a:spLocks noChangeArrowheads="1"/>
            </p:cNvSpPr>
            <p:nvPr/>
          </p:nvSpPr>
          <p:spPr bwMode="auto">
            <a:xfrm>
              <a:off x="2390" y="3274"/>
              <a:ext cx="73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0" lang="en-US" altLang="zh-TW" sz="2800" i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X</a:t>
              </a:r>
              <a:r>
                <a:rPr kumimoji="0" lang="en-US" altLang="zh-TW" sz="28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itchFamily="34" charset="0"/>
                </a:rPr>
                <a:t> </a:t>
              </a:r>
              <a:r>
                <a:rPr kumimoji="0" lang="en-US" altLang="zh-TW" sz="28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= 55%</a:t>
              </a:r>
            </a:p>
          </p:txBody>
        </p:sp>
      </p:grpSp>
      <p:sp>
        <p:nvSpPr>
          <p:cNvPr id="27668" name="Text Box 20"/>
          <p:cNvSpPr txBox="1">
            <a:spLocks noChangeArrowheads="1"/>
          </p:cNvSpPr>
          <p:nvPr/>
        </p:nvSpPr>
        <p:spPr bwMode="auto">
          <a:xfrm>
            <a:off x="6861575" y="6111875"/>
            <a:ext cx="3778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zh-TW" alt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0</a:t>
            </a:r>
          </a:p>
        </p:txBody>
      </p:sp>
      <p:sp>
        <p:nvSpPr>
          <p:cNvPr id="27669" name="Text Box 21"/>
          <p:cNvSpPr txBox="1">
            <a:spLocks noChangeArrowheads="1"/>
          </p:cNvSpPr>
          <p:nvPr/>
        </p:nvSpPr>
        <p:spPr bwMode="auto">
          <a:xfrm>
            <a:off x="7229475" y="6111875"/>
            <a:ext cx="11366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2800" i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Z</a:t>
            </a:r>
            <a:r>
              <a:rPr kumimoji="0" lang="en-US" altLang="zh-TW" sz="28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=2.5</a:t>
            </a:r>
          </a:p>
        </p:txBody>
      </p:sp>
      <p:sp>
        <p:nvSpPr>
          <p:cNvPr id="27670" name="Text Box 22"/>
          <p:cNvSpPr txBox="1">
            <a:spLocks noChangeArrowheads="1"/>
          </p:cNvSpPr>
          <p:nvPr/>
        </p:nvSpPr>
        <p:spPr bwMode="auto">
          <a:xfrm>
            <a:off x="301921" y="2924944"/>
            <a:ext cx="8446543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kumimoji="0" lang="zh-TW" altLang="en-US" sz="4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=</a:t>
            </a:r>
            <a:r>
              <a:rPr kumimoji="0"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1–</a:t>
            </a:r>
            <a:r>
              <a:rPr kumimoji="0" lang="en-US" altLang="zh-TW" sz="44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</a:t>
            </a:r>
            <a:r>
              <a:rPr kumimoji="0"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0" lang="en-US" altLang="zh-TW" sz="44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Z</a:t>
            </a:r>
            <a:r>
              <a:rPr kumimoji="0"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&lt;2.5) = 1–.9938 = .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0062</a:t>
            </a:r>
          </a:p>
        </p:txBody>
      </p:sp>
      <p:graphicFrame>
        <p:nvGraphicFramePr>
          <p:cNvPr id="301057" name="Object 1"/>
          <p:cNvGraphicFramePr>
            <a:graphicFrameLocks noChangeAspect="1"/>
          </p:cNvGraphicFramePr>
          <p:nvPr/>
        </p:nvGraphicFramePr>
        <p:xfrm>
          <a:off x="4173538" y="4965700"/>
          <a:ext cx="779462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759" name="點陣圖影像" r:id="rId5" imgW="876289" imgH="542823" progId="PBrush">
                  <p:embed/>
                </p:oleObj>
              </mc:Choice>
              <mc:Fallback>
                <p:oleObj name="點陣圖影像" r:id="rId5" imgW="876289" imgH="542823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3538" y="4965700"/>
                        <a:ext cx="779462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63" name="Object 7"/>
          <p:cNvGraphicFramePr>
            <a:graphicFrameLocks noChangeAspect="1"/>
          </p:cNvGraphicFramePr>
          <p:nvPr/>
        </p:nvGraphicFramePr>
        <p:xfrm>
          <a:off x="3962400" y="5029200"/>
          <a:ext cx="814388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760" name="點陣圖影像" r:id="rId6" imgW="876289" imgH="542823" progId="PBrush">
                  <p:embed/>
                </p:oleObj>
              </mc:Choice>
              <mc:Fallback>
                <p:oleObj name="點陣圖影像" r:id="rId6" imgW="876289" imgH="542823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5029200"/>
                        <a:ext cx="814388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718" name="Line 70"/>
          <p:cNvSpPr>
            <a:spLocks noChangeShapeType="1"/>
          </p:cNvSpPr>
          <p:nvPr/>
        </p:nvSpPr>
        <p:spPr bwMode="auto">
          <a:xfrm>
            <a:off x="2990850" y="4114800"/>
            <a:ext cx="0" cy="1371600"/>
          </a:xfrm>
          <a:prstGeom prst="line">
            <a:avLst/>
          </a:prstGeom>
          <a:noFill/>
          <a:ln w="28575">
            <a:solidFill>
              <a:srgbClr val="800000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20" name="Rectangle 72"/>
          <p:cNvSpPr>
            <a:spLocks noGrp="1" noChangeArrowheads="1"/>
          </p:cNvSpPr>
          <p:nvPr>
            <p:ph type="title"/>
          </p:nvPr>
        </p:nvSpPr>
        <p:spPr>
          <a:xfrm>
            <a:off x="395536" y="282352"/>
            <a:ext cx="8386514" cy="9144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Solution</a:t>
            </a:r>
          </a:p>
        </p:txBody>
      </p:sp>
      <p:sp>
        <p:nvSpPr>
          <p:cNvPr id="27721" name="Rectangle 73"/>
          <p:cNvSpPr>
            <a:spLocks noGrp="1" noChangeArrowheads="1"/>
          </p:cNvSpPr>
          <p:nvPr>
            <p:ph type="body" idx="1"/>
          </p:nvPr>
        </p:nvSpPr>
        <p:spPr>
          <a:xfrm>
            <a:off x="611188" y="1052513"/>
            <a:ext cx="7777162" cy="852487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4800" dirty="0"/>
              <a:t>Convert </a:t>
            </a:r>
            <a:r>
              <a:rPr lang="en-US" altLang="zh-TW" sz="4800" i="1" dirty="0">
                <a:latin typeface="Times New Roman" pitchFamily="18" charset="0"/>
              </a:rPr>
              <a:t>X</a:t>
            </a:r>
            <a:r>
              <a:rPr lang="en-US" altLang="zh-TW" sz="4800" dirty="0">
                <a:latin typeface="Times New Roman" pitchFamily="18" charset="0"/>
              </a:rPr>
              <a:t> </a:t>
            </a:r>
            <a:r>
              <a:rPr lang="en-US" altLang="zh-TW" sz="4800" dirty="0"/>
              <a:t>to </a:t>
            </a:r>
            <a:r>
              <a:rPr lang="en-US" altLang="zh-TW" sz="4800" i="1" dirty="0">
                <a:latin typeface="Times New Roman" pitchFamily="18" charset="0"/>
              </a:rPr>
              <a:t>Z</a:t>
            </a:r>
            <a:r>
              <a:rPr lang="en-US" altLang="zh-TW" sz="4800" dirty="0"/>
              <a:t>:</a:t>
            </a:r>
          </a:p>
        </p:txBody>
      </p:sp>
      <p:graphicFrame>
        <p:nvGraphicFramePr>
          <p:cNvPr id="301069" name="Object 13"/>
          <p:cNvGraphicFramePr>
            <a:graphicFrameLocks noChangeAspect="1"/>
          </p:cNvGraphicFramePr>
          <p:nvPr>
            <p:extLst/>
          </p:nvPr>
        </p:nvGraphicFramePr>
        <p:xfrm>
          <a:off x="123825" y="1736725"/>
          <a:ext cx="8932863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761" name="方程式" r:id="rId7" imgW="2895480" imgH="431640" progId="Equation.3">
                  <p:embed/>
                </p:oleObj>
              </mc:Choice>
              <mc:Fallback>
                <p:oleObj name="方程式" r:id="rId7" imgW="28954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100000" contrast="-2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" y="1736725"/>
                        <a:ext cx="8932863" cy="1331913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85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aphicFrame>
        <p:nvGraphicFramePr>
          <p:cNvPr id="301062" name="Object 6"/>
          <p:cNvGraphicFramePr>
            <a:graphicFrameLocks noChangeAspect="1"/>
          </p:cNvGraphicFramePr>
          <p:nvPr>
            <p:extLst/>
          </p:nvPr>
        </p:nvGraphicFramePr>
        <p:xfrm>
          <a:off x="7539038" y="5545138"/>
          <a:ext cx="45243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762" name="點陣圖影像" r:id="rId9" imgW="876289" imgH="542823" progId="PBrush">
                  <p:embed/>
                </p:oleObj>
              </mc:Choice>
              <mc:Fallback>
                <p:oleObj name="點陣圖影像" r:id="rId9" imgW="876289" imgH="542823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9038" y="5545138"/>
                        <a:ext cx="452437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658" name="Group 10"/>
          <p:cNvGrpSpPr>
            <a:grpSpLocks/>
          </p:cNvGrpSpPr>
          <p:nvPr/>
        </p:nvGrpSpPr>
        <p:grpSpPr bwMode="auto">
          <a:xfrm>
            <a:off x="6096000" y="4191000"/>
            <a:ext cx="1906588" cy="1951038"/>
            <a:chOff x="576" y="1536"/>
            <a:chExt cx="2160" cy="813"/>
          </a:xfrm>
        </p:grpSpPr>
        <p:grpSp>
          <p:nvGrpSpPr>
            <p:cNvPr id="27659" name="Group 11"/>
            <p:cNvGrpSpPr>
              <a:grpSpLocks/>
            </p:cNvGrpSpPr>
            <p:nvPr/>
          </p:nvGrpSpPr>
          <p:grpSpPr bwMode="auto">
            <a:xfrm>
              <a:off x="576" y="1536"/>
              <a:ext cx="2135" cy="808"/>
              <a:chOff x="2160" y="672"/>
              <a:chExt cx="2135" cy="833"/>
            </a:xfrm>
          </p:grpSpPr>
          <p:sp>
            <p:nvSpPr>
              <p:cNvPr id="27660" name="Freeform 12"/>
              <p:cNvSpPr>
                <a:spLocks/>
              </p:cNvSpPr>
              <p:nvPr/>
            </p:nvSpPr>
            <p:spPr bwMode="auto">
              <a:xfrm>
                <a:off x="2160" y="672"/>
                <a:ext cx="1104" cy="832"/>
              </a:xfrm>
              <a:custGeom>
                <a:avLst/>
                <a:gdLst/>
                <a:ahLst/>
                <a:cxnLst>
                  <a:cxn ang="0">
                    <a:pos x="0" y="832"/>
                  </a:cxn>
                  <a:cxn ang="0">
                    <a:pos x="336" y="736"/>
                  </a:cxn>
                  <a:cxn ang="0">
                    <a:pos x="528" y="544"/>
                  </a:cxn>
                  <a:cxn ang="0">
                    <a:pos x="672" y="352"/>
                  </a:cxn>
                  <a:cxn ang="0">
                    <a:pos x="864" y="112"/>
                  </a:cxn>
                  <a:cxn ang="0">
                    <a:pos x="1008" y="16"/>
                  </a:cxn>
                  <a:cxn ang="0">
                    <a:pos x="1104" y="16"/>
                  </a:cxn>
                </a:cxnLst>
                <a:rect l="0" t="0" r="r" b="b"/>
                <a:pathLst>
                  <a:path w="1104" h="832">
                    <a:moveTo>
                      <a:pt x="0" y="832"/>
                    </a:moveTo>
                    <a:cubicBezTo>
                      <a:pt x="124" y="808"/>
                      <a:pt x="248" y="784"/>
                      <a:pt x="336" y="736"/>
                    </a:cubicBezTo>
                    <a:cubicBezTo>
                      <a:pt x="424" y="688"/>
                      <a:pt x="472" y="608"/>
                      <a:pt x="528" y="544"/>
                    </a:cubicBezTo>
                    <a:cubicBezTo>
                      <a:pt x="584" y="480"/>
                      <a:pt x="616" y="424"/>
                      <a:pt x="672" y="352"/>
                    </a:cubicBezTo>
                    <a:cubicBezTo>
                      <a:pt x="728" y="280"/>
                      <a:pt x="808" y="168"/>
                      <a:pt x="864" y="112"/>
                    </a:cubicBezTo>
                    <a:cubicBezTo>
                      <a:pt x="920" y="56"/>
                      <a:pt x="968" y="32"/>
                      <a:pt x="1008" y="16"/>
                    </a:cubicBezTo>
                    <a:cubicBezTo>
                      <a:pt x="1048" y="0"/>
                      <a:pt x="1076" y="8"/>
                      <a:pt x="1104" y="16"/>
                    </a:cubicBez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rgbClr val="000000"/>
                </a:outerShdw>
              </a:effec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7661" name="Freeform 13"/>
              <p:cNvSpPr>
                <a:spLocks/>
              </p:cNvSpPr>
              <p:nvPr/>
            </p:nvSpPr>
            <p:spPr bwMode="auto">
              <a:xfrm flipH="1">
                <a:off x="3191" y="673"/>
                <a:ext cx="1104" cy="832"/>
              </a:xfrm>
              <a:custGeom>
                <a:avLst/>
                <a:gdLst/>
                <a:ahLst/>
                <a:cxnLst>
                  <a:cxn ang="0">
                    <a:pos x="0" y="832"/>
                  </a:cxn>
                  <a:cxn ang="0">
                    <a:pos x="336" y="736"/>
                  </a:cxn>
                  <a:cxn ang="0">
                    <a:pos x="528" y="544"/>
                  </a:cxn>
                  <a:cxn ang="0">
                    <a:pos x="672" y="352"/>
                  </a:cxn>
                  <a:cxn ang="0">
                    <a:pos x="864" y="112"/>
                  </a:cxn>
                  <a:cxn ang="0">
                    <a:pos x="1008" y="16"/>
                  </a:cxn>
                  <a:cxn ang="0">
                    <a:pos x="1104" y="16"/>
                  </a:cxn>
                </a:cxnLst>
                <a:rect l="0" t="0" r="r" b="b"/>
                <a:pathLst>
                  <a:path w="1104" h="832">
                    <a:moveTo>
                      <a:pt x="0" y="832"/>
                    </a:moveTo>
                    <a:cubicBezTo>
                      <a:pt x="124" y="808"/>
                      <a:pt x="248" y="784"/>
                      <a:pt x="336" y="736"/>
                    </a:cubicBezTo>
                    <a:cubicBezTo>
                      <a:pt x="424" y="688"/>
                      <a:pt x="472" y="608"/>
                      <a:pt x="528" y="544"/>
                    </a:cubicBezTo>
                    <a:cubicBezTo>
                      <a:pt x="584" y="480"/>
                      <a:pt x="616" y="424"/>
                      <a:pt x="672" y="352"/>
                    </a:cubicBezTo>
                    <a:cubicBezTo>
                      <a:pt x="728" y="280"/>
                      <a:pt x="808" y="168"/>
                      <a:pt x="864" y="112"/>
                    </a:cubicBezTo>
                    <a:cubicBezTo>
                      <a:pt x="920" y="56"/>
                      <a:pt x="968" y="32"/>
                      <a:pt x="1008" y="16"/>
                    </a:cubicBezTo>
                    <a:cubicBezTo>
                      <a:pt x="1048" y="0"/>
                      <a:pt x="1076" y="8"/>
                      <a:pt x="1104" y="16"/>
                    </a:cubicBez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rgbClr val="000000"/>
                </a:outerShdw>
              </a:effec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27662" name="Line 14"/>
            <p:cNvSpPr>
              <a:spLocks noChangeShapeType="1"/>
            </p:cNvSpPr>
            <p:nvPr/>
          </p:nvSpPr>
          <p:spPr bwMode="auto">
            <a:xfrm>
              <a:off x="576" y="2349"/>
              <a:ext cx="2160" cy="0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7711" name="Group 63"/>
          <p:cNvGrpSpPr>
            <a:grpSpLocks/>
          </p:cNvGrpSpPr>
          <p:nvPr/>
        </p:nvGrpSpPr>
        <p:grpSpPr bwMode="auto">
          <a:xfrm>
            <a:off x="1295400" y="4114800"/>
            <a:ext cx="3429000" cy="1371600"/>
            <a:chOff x="576" y="1536"/>
            <a:chExt cx="2160" cy="813"/>
          </a:xfrm>
        </p:grpSpPr>
        <p:grpSp>
          <p:nvGrpSpPr>
            <p:cNvPr id="27712" name="Group 64"/>
            <p:cNvGrpSpPr>
              <a:grpSpLocks/>
            </p:cNvGrpSpPr>
            <p:nvPr/>
          </p:nvGrpSpPr>
          <p:grpSpPr bwMode="auto">
            <a:xfrm>
              <a:off x="576" y="1536"/>
              <a:ext cx="2135" cy="808"/>
              <a:chOff x="2160" y="672"/>
              <a:chExt cx="2135" cy="833"/>
            </a:xfrm>
          </p:grpSpPr>
          <p:sp>
            <p:nvSpPr>
              <p:cNvPr id="27713" name="Freeform 65"/>
              <p:cNvSpPr>
                <a:spLocks/>
              </p:cNvSpPr>
              <p:nvPr/>
            </p:nvSpPr>
            <p:spPr bwMode="auto">
              <a:xfrm>
                <a:off x="2160" y="672"/>
                <a:ext cx="1104" cy="832"/>
              </a:xfrm>
              <a:custGeom>
                <a:avLst/>
                <a:gdLst/>
                <a:ahLst/>
                <a:cxnLst>
                  <a:cxn ang="0">
                    <a:pos x="0" y="832"/>
                  </a:cxn>
                  <a:cxn ang="0">
                    <a:pos x="336" y="736"/>
                  </a:cxn>
                  <a:cxn ang="0">
                    <a:pos x="528" y="544"/>
                  </a:cxn>
                  <a:cxn ang="0">
                    <a:pos x="672" y="352"/>
                  </a:cxn>
                  <a:cxn ang="0">
                    <a:pos x="864" y="112"/>
                  </a:cxn>
                  <a:cxn ang="0">
                    <a:pos x="1008" y="16"/>
                  </a:cxn>
                  <a:cxn ang="0">
                    <a:pos x="1104" y="16"/>
                  </a:cxn>
                </a:cxnLst>
                <a:rect l="0" t="0" r="r" b="b"/>
                <a:pathLst>
                  <a:path w="1104" h="832">
                    <a:moveTo>
                      <a:pt x="0" y="832"/>
                    </a:moveTo>
                    <a:cubicBezTo>
                      <a:pt x="124" y="808"/>
                      <a:pt x="248" y="784"/>
                      <a:pt x="336" y="736"/>
                    </a:cubicBezTo>
                    <a:cubicBezTo>
                      <a:pt x="424" y="688"/>
                      <a:pt x="472" y="608"/>
                      <a:pt x="528" y="544"/>
                    </a:cubicBezTo>
                    <a:cubicBezTo>
                      <a:pt x="584" y="480"/>
                      <a:pt x="616" y="424"/>
                      <a:pt x="672" y="352"/>
                    </a:cubicBezTo>
                    <a:cubicBezTo>
                      <a:pt x="728" y="280"/>
                      <a:pt x="808" y="168"/>
                      <a:pt x="864" y="112"/>
                    </a:cubicBezTo>
                    <a:cubicBezTo>
                      <a:pt x="920" y="56"/>
                      <a:pt x="968" y="32"/>
                      <a:pt x="1008" y="16"/>
                    </a:cubicBezTo>
                    <a:cubicBezTo>
                      <a:pt x="1048" y="0"/>
                      <a:pt x="1076" y="8"/>
                      <a:pt x="1104" y="16"/>
                    </a:cubicBez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rgbClr val="000000"/>
                </a:outerShdw>
              </a:effec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7714" name="Freeform 66"/>
              <p:cNvSpPr>
                <a:spLocks/>
              </p:cNvSpPr>
              <p:nvPr/>
            </p:nvSpPr>
            <p:spPr bwMode="auto">
              <a:xfrm flipH="1">
                <a:off x="3191" y="673"/>
                <a:ext cx="1104" cy="832"/>
              </a:xfrm>
              <a:custGeom>
                <a:avLst/>
                <a:gdLst/>
                <a:ahLst/>
                <a:cxnLst>
                  <a:cxn ang="0">
                    <a:pos x="0" y="832"/>
                  </a:cxn>
                  <a:cxn ang="0">
                    <a:pos x="336" y="736"/>
                  </a:cxn>
                  <a:cxn ang="0">
                    <a:pos x="528" y="544"/>
                  </a:cxn>
                  <a:cxn ang="0">
                    <a:pos x="672" y="352"/>
                  </a:cxn>
                  <a:cxn ang="0">
                    <a:pos x="864" y="112"/>
                  </a:cxn>
                  <a:cxn ang="0">
                    <a:pos x="1008" y="16"/>
                  </a:cxn>
                  <a:cxn ang="0">
                    <a:pos x="1104" y="16"/>
                  </a:cxn>
                </a:cxnLst>
                <a:rect l="0" t="0" r="r" b="b"/>
                <a:pathLst>
                  <a:path w="1104" h="832">
                    <a:moveTo>
                      <a:pt x="0" y="832"/>
                    </a:moveTo>
                    <a:cubicBezTo>
                      <a:pt x="124" y="808"/>
                      <a:pt x="248" y="784"/>
                      <a:pt x="336" y="736"/>
                    </a:cubicBezTo>
                    <a:cubicBezTo>
                      <a:pt x="424" y="688"/>
                      <a:pt x="472" y="608"/>
                      <a:pt x="528" y="544"/>
                    </a:cubicBezTo>
                    <a:cubicBezTo>
                      <a:pt x="584" y="480"/>
                      <a:pt x="616" y="424"/>
                      <a:pt x="672" y="352"/>
                    </a:cubicBezTo>
                    <a:cubicBezTo>
                      <a:pt x="728" y="280"/>
                      <a:pt x="808" y="168"/>
                      <a:pt x="864" y="112"/>
                    </a:cubicBezTo>
                    <a:cubicBezTo>
                      <a:pt x="920" y="56"/>
                      <a:pt x="968" y="32"/>
                      <a:pt x="1008" y="16"/>
                    </a:cubicBezTo>
                    <a:cubicBezTo>
                      <a:pt x="1048" y="0"/>
                      <a:pt x="1076" y="8"/>
                      <a:pt x="1104" y="16"/>
                    </a:cubicBez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rgbClr val="000000"/>
                </a:outerShdw>
              </a:effec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27715" name="Line 67"/>
            <p:cNvSpPr>
              <a:spLocks noChangeShapeType="1"/>
            </p:cNvSpPr>
            <p:nvPr/>
          </p:nvSpPr>
          <p:spPr bwMode="auto">
            <a:xfrm>
              <a:off x="576" y="2349"/>
              <a:ext cx="2160" cy="0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aphicFrame>
        <p:nvGraphicFramePr>
          <p:cNvPr id="301064" name="Object 8"/>
          <p:cNvGraphicFramePr>
            <a:graphicFrameLocks noChangeAspect="1"/>
          </p:cNvGraphicFramePr>
          <p:nvPr>
            <p:extLst/>
          </p:nvPr>
        </p:nvGraphicFramePr>
        <p:xfrm>
          <a:off x="4038600" y="4953000"/>
          <a:ext cx="814388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763" name="點陣圖影像" r:id="rId10" imgW="876289" imgH="542823" progId="PBrush">
                  <p:embed/>
                </p:oleObj>
              </mc:Choice>
              <mc:Fallback>
                <p:oleObj name="點陣圖影像" r:id="rId10" imgW="876289" imgH="542823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4953000"/>
                        <a:ext cx="814388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65" name="Object 9"/>
          <p:cNvGraphicFramePr>
            <a:graphicFrameLocks noChangeAspect="1"/>
          </p:cNvGraphicFramePr>
          <p:nvPr>
            <p:extLst/>
          </p:nvPr>
        </p:nvGraphicFramePr>
        <p:xfrm>
          <a:off x="4606925" y="4910138"/>
          <a:ext cx="706438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764" name="點陣圖影像" r:id="rId11" imgW="809738" imgH="476316" progId="PBrush">
                  <p:embed/>
                </p:oleObj>
              </mc:Choice>
              <mc:Fallback>
                <p:oleObj name="點陣圖影像" r:id="rId11" imgW="809738" imgH="47631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6925" y="4910138"/>
                        <a:ext cx="706438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66" name="Object 10"/>
          <p:cNvGraphicFramePr>
            <a:graphicFrameLocks noChangeAspect="1"/>
          </p:cNvGraphicFramePr>
          <p:nvPr>
            <p:extLst/>
          </p:nvPr>
        </p:nvGraphicFramePr>
        <p:xfrm>
          <a:off x="4985370" y="4877842"/>
          <a:ext cx="666750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765" name="點陣圖影像" r:id="rId13" imgW="876289" imgH="542823" progId="PBrush">
                  <p:embed/>
                </p:oleObj>
              </mc:Choice>
              <mc:Fallback>
                <p:oleObj name="點陣圖影像" r:id="rId13" imgW="876289" imgH="542823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5370" y="4877842"/>
                        <a:ext cx="666750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67" name="Object 11"/>
          <p:cNvGraphicFramePr>
            <a:graphicFrameLocks noChangeAspect="1"/>
          </p:cNvGraphicFramePr>
          <p:nvPr>
            <p:extLst/>
          </p:nvPr>
        </p:nvGraphicFramePr>
        <p:xfrm>
          <a:off x="5373688" y="4830763"/>
          <a:ext cx="522287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766" name="點陣圖影像" r:id="rId14" imgW="876289" imgH="542823" progId="PBrush">
                  <p:embed/>
                </p:oleObj>
              </mc:Choice>
              <mc:Fallback>
                <p:oleObj name="點陣圖影像" r:id="rId14" imgW="876289" imgH="542823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3688" y="4830763"/>
                        <a:ext cx="522287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68" name="Object 12"/>
          <p:cNvGraphicFramePr>
            <a:graphicFrameLocks noChangeAspect="1"/>
          </p:cNvGraphicFramePr>
          <p:nvPr>
            <p:extLst/>
          </p:nvPr>
        </p:nvGraphicFramePr>
        <p:xfrm>
          <a:off x="5730875" y="4919663"/>
          <a:ext cx="450850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767" name="點陣圖影像" r:id="rId15" imgW="876289" imgH="542823" progId="PBrush">
                  <p:embed/>
                </p:oleObj>
              </mc:Choice>
              <mc:Fallback>
                <p:oleObj name="點陣圖影像" r:id="rId15" imgW="876289" imgH="542823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875" y="4919663"/>
                        <a:ext cx="450850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58" name="Object 2"/>
          <p:cNvGraphicFramePr>
            <a:graphicFrameLocks noChangeAspect="1"/>
          </p:cNvGraphicFramePr>
          <p:nvPr>
            <p:extLst/>
          </p:nvPr>
        </p:nvGraphicFramePr>
        <p:xfrm>
          <a:off x="6130925" y="5027613"/>
          <a:ext cx="450850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768" name="點陣圖影像" r:id="rId16" imgW="876289" imgH="542823" progId="PBrush">
                  <p:embed/>
                </p:oleObj>
              </mc:Choice>
              <mc:Fallback>
                <p:oleObj name="點陣圖影像" r:id="rId16" imgW="876289" imgH="542823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0925" y="5027613"/>
                        <a:ext cx="450850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59" name="Object 3"/>
          <p:cNvGraphicFramePr>
            <a:graphicFrameLocks noChangeAspect="1"/>
          </p:cNvGraphicFramePr>
          <p:nvPr>
            <p:extLst/>
          </p:nvPr>
        </p:nvGraphicFramePr>
        <p:xfrm>
          <a:off x="6511925" y="5180013"/>
          <a:ext cx="450850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769" name="點陣圖影像" r:id="rId17" imgW="876289" imgH="542823" progId="PBrush">
                  <p:embed/>
                </p:oleObj>
              </mc:Choice>
              <mc:Fallback>
                <p:oleObj name="點陣圖影像" r:id="rId17" imgW="876289" imgH="542823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1925" y="5180013"/>
                        <a:ext cx="450850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60" name="Object 4"/>
          <p:cNvGraphicFramePr>
            <a:graphicFrameLocks noChangeAspect="1"/>
          </p:cNvGraphicFramePr>
          <p:nvPr>
            <p:extLst/>
          </p:nvPr>
        </p:nvGraphicFramePr>
        <p:xfrm>
          <a:off x="6892925" y="5256213"/>
          <a:ext cx="450850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770" name="點陣圖影像" r:id="rId18" imgW="876289" imgH="542823" progId="PBrush">
                  <p:embed/>
                </p:oleObj>
              </mc:Choice>
              <mc:Fallback>
                <p:oleObj name="點陣圖影像" r:id="rId18" imgW="876289" imgH="542823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2925" y="5256213"/>
                        <a:ext cx="450850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61" name="Object 5"/>
          <p:cNvGraphicFramePr>
            <a:graphicFrameLocks noChangeAspect="1"/>
          </p:cNvGraphicFramePr>
          <p:nvPr>
            <p:extLst/>
          </p:nvPr>
        </p:nvGraphicFramePr>
        <p:xfrm>
          <a:off x="7197725" y="5408613"/>
          <a:ext cx="450850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771" name="點陣圖影像" r:id="rId19" imgW="876289" imgH="542823" progId="PBrush">
                  <p:embed/>
                </p:oleObj>
              </mc:Choice>
              <mc:Fallback>
                <p:oleObj name="點陣圖影像" r:id="rId19" imgW="876289" imgH="542823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7725" y="5408613"/>
                        <a:ext cx="450850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723" name="Group 75"/>
          <p:cNvGrpSpPr>
            <a:grpSpLocks/>
          </p:cNvGrpSpPr>
          <p:nvPr/>
        </p:nvGrpSpPr>
        <p:grpSpPr bwMode="auto">
          <a:xfrm>
            <a:off x="3962400" y="3500438"/>
            <a:ext cx="4065588" cy="2592387"/>
            <a:chOff x="2496" y="2352"/>
            <a:chExt cx="2496" cy="1344"/>
          </a:xfrm>
        </p:grpSpPr>
        <p:sp>
          <p:nvSpPr>
            <p:cNvPr id="27703" name="Freeform 55"/>
            <p:cNvSpPr>
              <a:spLocks/>
            </p:cNvSpPr>
            <p:nvPr/>
          </p:nvSpPr>
          <p:spPr bwMode="auto">
            <a:xfrm flipH="1">
              <a:off x="4848" y="2352"/>
              <a:ext cx="144" cy="13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6" y="288"/>
                </a:cxn>
                <a:cxn ang="0">
                  <a:pos x="576" y="816"/>
                </a:cxn>
              </a:cxnLst>
              <a:rect l="0" t="0" r="r" b="b"/>
              <a:pathLst>
                <a:path w="576" h="816">
                  <a:moveTo>
                    <a:pt x="0" y="0"/>
                  </a:moveTo>
                  <a:lnTo>
                    <a:pt x="576" y="288"/>
                  </a:lnTo>
                  <a:lnTo>
                    <a:pt x="576" y="816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dist="35921" dir="2700000" algn="ctr" rotWithShape="0">
                <a:schemeClr val="tx2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704" name="Freeform 56"/>
            <p:cNvSpPr>
              <a:spLocks/>
            </p:cNvSpPr>
            <p:nvPr/>
          </p:nvSpPr>
          <p:spPr bwMode="auto">
            <a:xfrm>
              <a:off x="2496" y="2352"/>
              <a:ext cx="2448" cy="816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0" y="96"/>
                </a:cxn>
                <a:cxn ang="0">
                  <a:pos x="0" y="336"/>
                </a:cxn>
              </a:cxnLst>
              <a:rect l="0" t="0" r="r" b="b"/>
              <a:pathLst>
                <a:path w="1728" h="336">
                  <a:moveTo>
                    <a:pt x="1728" y="0"/>
                  </a:moveTo>
                  <a:lnTo>
                    <a:pt x="0" y="96"/>
                  </a:lnTo>
                  <a:lnTo>
                    <a:pt x="0" y="336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dist="35921" dir="2700000" algn="ctr" rotWithShape="0">
                <a:schemeClr val="tx2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0219156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7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7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75"/>
                            </p:stCondLst>
                            <p:childTnLst>
                              <p:par>
                                <p:cTn id="4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150"/>
                            </p:stCondLst>
                            <p:childTnLst>
                              <p:par>
                                <p:cTn id="5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25"/>
                            </p:stCondLst>
                            <p:childTnLst>
                              <p:par>
                                <p:cTn id="5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300"/>
                            </p:stCondLst>
                            <p:childTnLst>
                              <p:par>
                                <p:cTn id="5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375"/>
                            </p:stCondLst>
                            <p:childTnLst>
                              <p:par>
                                <p:cTn id="6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450"/>
                            </p:stCondLst>
                            <p:childTnLst>
                              <p:par>
                                <p:cTn id="6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25"/>
                            </p:stCondLst>
                            <p:childTnLst>
                              <p:par>
                                <p:cTn id="6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600"/>
                            </p:stCondLst>
                            <p:childTnLst>
                              <p:par>
                                <p:cTn id="7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675"/>
                            </p:stCondLst>
                            <p:childTnLst>
                              <p:par>
                                <p:cTn id="7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750"/>
                            </p:stCondLst>
                            <p:childTnLst>
                              <p:par>
                                <p:cTn id="7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825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325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7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7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7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7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77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77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01" grpId="0" animBg="1"/>
      <p:bldP spid="27665" grpId="0" animBg="1"/>
      <p:bldP spid="27668" grpId="0" autoUpdateAnimBg="0"/>
      <p:bldP spid="27669" grpId="0" autoUpdateAnimBg="0"/>
      <p:bldP spid="27670" grpId="0" autoUpdateAnimBg="0"/>
      <p:bldP spid="2771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grpSp>
        <p:nvGrpSpPr>
          <p:cNvPr id="28676" name="Group 4"/>
          <p:cNvGrpSpPr>
            <a:grpSpLocks/>
          </p:cNvGrpSpPr>
          <p:nvPr/>
        </p:nvGrpSpPr>
        <p:grpSpPr bwMode="auto">
          <a:xfrm>
            <a:off x="1619250" y="2720975"/>
            <a:ext cx="3352800" cy="1447800"/>
            <a:chOff x="576" y="1536"/>
            <a:chExt cx="2160" cy="813"/>
          </a:xfrm>
        </p:grpSpPr>
        <p:grpSp>
          <p:nvGrpSpPr>
            <p:cNvPr id="28677" name="Group 5"/>
            <p:cNvGrpSpPr>
              <a:grpSpLocks/>
            </p:cNvGrpSpPr>
            <p:nvPr/>
          </p:nvGrpSpPr>
          <p:grpSpPr bwMode="auto">
            <a:xfrm>
              <a:off x="576" y="1536"/>
              <a:ext cx="2135" cy="808"/>
              <a:chOff x="2160" y="672"/>
              <a:chExt cx="2135" cy="833"/>
            </a:xfrm>
          </p:grpSpPr>
          <p:sp>
            <p:nvSpPr>
              <p:cNvPr id="28678" name="Freeform 6"/>
              <p:cNvSpPr>
                <a:spLocks/>
              </p:cNvSpPr>
              <p:nvPr/>
            </p:nvSpPr>
            <p:spPr bwMode="auto">
              <a:xfrm>
                <a:off x="2160" y="672"/>
                <a:ext cx="1104" cy="832"/>
              </a:xfrm>
              <a:custGeom>
                <a:avLst/>
                <a:gdLst/>
                <a:ahLst/>
                <a:cxnLst>
                  <a:cxn ang="0">
                    <a:pos x="0" y="832"/>
                  </a:cxn>
                  <a:cxn ang="0">
                    <a:pos x="336" y="736"/>
                  </a:cxn>
                  <a:cxn ang="0">
                    <a:pos x="528" y="544"/>
                  </a:cxn>
                  <a:cxn ang="0">
                    <a:pos x="672" y="352"/>
                  </a:cxn>
                  <a:cxn ang="0">
                    <a:pos x="864" y="112"/>
                  </a:cxn>
                  <a:cxn ang="0">
                    <a:pos x="1008" y="16"/>
                  </a:cxn>
                  <a:cxn ang="0">
                    <a:pos x="1104" y="16"/>
                  </a:cxn>
                </a:cxnLst>
                <a:rect l="0" t="0" r="r" b="b"/>
                <a:pathLst>
                  <a:path w="1104" h="832">
                    <a:moveTo>
                      <a:pt x="0" y="832"/>
                    </a:moveTo>
                    <a:cubicBezTo>
                      <a:pt x="124" y="808"/>
                      <a:pt x="248" y="784"/>
                      <a:pt x="336" y="736"/>
                    </a:cubicBezTo>
                    <a:cubicBezTo>
                      <a:pt x="424" y="688"/>
                      <a:pt x="472" y="608"/>
                      <a:pt x="528" y="544"/>
                    </a:cubicBezTo>
                    <a:cubicBezTo>
                      <a:pt x="584" y="480"/>
                      <a:pt x="616" y="424"/>
                      <a:pt x="672" y="352"/>
                    </a:cubicBezTo>
                    <a:cubicBezTo>
                      <a:pt x="728" y="280"/>
                      <a:pt x="808" y="168"/>
                      <a:pt x="864" y="112"/>
                    </a:cubicBezTo>
                    <a:cubicBezTo>
                      <a:pt x="920" y="56"/>
                      <a:pt x="968" y="32"/>
                      <a:pt x="1008" y="16"/>
                    </a:cubicBezTo>
                    <a:cubicBezTo>
                      <a:pt x="1048" y="0"/>
                      <a:pt x="1076" y="8"/>
                      <a:pt x="1104" y="16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rgbClr val="000000"/>
                </a:outerShdw>
              </a:effec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679" name="Freeform 7"/>
              <p:cNvSpPr>
                <a:spLocks/>
              </p:cNvSpPr>
              <p:nvPr/>
            </p:nvSpPr>
            <p:spPr bwMode="auto">
              <a:xfrm flipH="1">
                <a:off x="3191" y="673"/>
                <a:ext cx="1104" cy="832"/>
              </a:xfrm>
              <a:custGeom>
                <a:avLst/>
                <a:gdLst/>
                <a:ahLst/>
                <a:cxnLst>
                  <a:cxn ang="0">
                    <a:pos x="0" y="832"/>
                  </a:cxn>
                  <a:cxn ang="0">
                    <a:pos x="336" y="736"/>
                  </a:cxn>
                  <a:cxn ang="0">
                    <a:pos x="528" y="544"/>
                  </a:cxn>
                  <a:cxn ang="0">
                    <a:pos x="672" y="352"/>
                  </a:cxn>
                  <a:cxn ang="0">
                    <a:pos x="864" y="112"/>
                  </a:cxn>
                  <a:cxn ang="0">
                    <a:pos x="1008" y="16"/>
                  </a:cxn>
                  <a:cxn ang="0">
                    <a:pos x="1104" y="16"/>
                  </a:cxn>
                </a:cxnLst>
                <a:rect l="0" t="0" r="r" b="b"/>
                <a:pathLst>
                  <a:path w="1104" h="832">
                    <a:moveTo>
                      <a:pt x="0" y="832"/>
                    </a:moveTo>
                    <a:cubicBezTo>
                      <a:pt x="124" y="808"/>
                      <a:pt x="248" y="784"/>
                      <a:pt x="336" y="736"/>
                    </a:cubicBezTo>
                    <a:cubicBezTo>
                      <a:pt x="424" y="688"/>
                      <a:pt x="472" y="608"/>
                      <a:pt x="528" y="544"/>
                    </a:cubicBezTo>
                    <a:cubicBezTo>
                      <a:pt x="584" y="480"/>
                      <a:pt x="616" y="424"/>
                      <a:pt x="672" y="352"/>
                    </a:cubicBezTo>
                    <a:cubicBezTo>
                      <a:pt x="728" y="280"/>
                      <a:pt x="808" y="168"/>
                      <a:pt x="864" y="112"/>
                    </a:cubicBezTo>
                    <a:cubicBezTo>
                      <a:pt x="920" y="56"/>
                      <a:pt x="968" y="32"/>
                      <a:pt x="1008" y="16"/>
                    </a:cubicBezTo>
                    <a:cubicBezTo>
                      <a:pt x="1048" y="0"/>
                      <a:pt x="1076" y="8"/>
                      <a:pt x="1104" y="16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rgbClr val="000000"/>
                </a:outerShdw>
              </a:effec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28680" name="Line 8"/>
            <p:cNvSpPr>
              <a:spLocks noChangeShapeType="1"/>
            </p:cNvSpPr>
            <p:nvPr/>
          </p:nvSpPr>
          <p:spPr bwMode="auto">
            <a:xfrm>
              <a:off x="576" y="2349"/>
              <a:ext cx="21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1268413"/>
            <a:ext cx="8502650" cy="1447800"/>
          </a:xfrm>
        </p:spPr>
        <p:txBody>
          <a:bodyPr/>
          <a:lstStyle/>
          <a:p>
            <a:r>
              <a:rPr lang="en-US" altLang="zh-TW"/>
              <a:t>What is the probability that the return will be less than 22%?</a:t>
            </a:r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>
            <a:off x="3275013" y="2735263"/>
            <a:ext cx="0" cy="14335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28744" name="Group 72"/>
          <p:cNvGrpSpPr>
            <a:grpSpLocks/>
          </p:cNvGrpSpPr>
          <p:nvPr/>
        </p:nvGrpSpPr>
        <p:grpSpPr bwMode="auto">
          <a:xfrm>
            <a:off x="1670050" y="4048125"/>
            <a:ext cx="2012950" cy="533400"/>
            <a:chOff x="1760" y="2516"/>
            <a:chExt cx="1268" cy="336"/>
          </a:xfrm>
        </p:grpSpPr>
        <p:sp>
          <p:nvSpPr>
            <p:cNvPr id="28683" name="Text Box 11"/>
            <p:cNvSpPr txBox="1">
              <a:spLocks noChangeArrowheads="1"/>
            </p:cNvSpPr>
            <p:nvPr/>
          </p:nvSpPr>
          <p:spPr bwMode="auto">
            <a:xfrm>
              <a:off x="2449" y="2525"/>
              <a:ext cx="579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0" lang="zh-TW" altLang="en-US" sz="28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30%</a:t>
              </a:r>
            </a:p>
          </p:txBody>
        </p:sp>
        <p:sp>
          <p:nvSpPr>
            <p:cNvPr id="28684" name="Text Box 12"/>
            <p:cNvSpPr txBox="1">
              <a:spLocks noChangeArrowheads="1"/>
            </p:cNvSpPr>
            <p:nvPr/>
          </p:nvSpPr>
          <p:spPr bwMode="auto">
            <a:xfrm>
              <a:off x="1760" y="2516"/>
              <a:ext cx="579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0" lang="zh-TW" altLang="en-US" sz="28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22%</a:t>
              </a:r>
              <a:endParaRPr kumimoji="0" lang="zh-TW" altLang="en-US" sz="20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28691" name="Freeform 19"/>
          <p:cNvSpPr>
            <a:spLocks/>
          </p:cNvSpPr>
          <p:nvPr/>
        </p:nvSpPr>
        <p:spPr bwMode="auto">
          <a:xfrm>
            <a:off x="1639888" y="3933825"/>
            <a:ext cx="628650" cy="225425"/>
          </a:xfrm>
          <a:custGeom>
            <a:avLst/>
            <a:gdLst/>
            <a:ahLst/>
            <a:cxnLst>
              <a:cxn ang="0">
                <a:pos x="0" y="115"/>
              </a:cxn>
              <a:cxn ang="0">
                <a:pos x="213" y="64"/>
              </a:cxn>
              <a:cxn ang="0">
                <a:pos x="315" y="0"/>
              </a:cxn>
              <a:cxn ang="0">
                <a:pos x="315" y="115"/>
              </a:cxn>
              <a:cxn ang="0">
                <a:pos x="0" y="115"/>
              </a:cxn>
            </a:cxnLst>
            <a:rect l="0" t="0" r="r" b="b"/>
            <a:pathLst>
              <a:path w="315" h="115">
                <a:moveTo>
                  <a:pt x="0" y="115"/>
                </a:moveTo>
                <a:lnTo>
                  <a:pt x="213" y="64"/>
                </a:lnTo>
                <a:lnTo>
                  <a:pt x="315" y="0"/>
                </a:lnTo>
                <a:lnTo>
                  <a:pt x="315" y="115"/>
                </a:lnTo>
                <a:lnTo>
                  <a:pt x="0" y="115"/>
                </a:lnTo>
                <a:close/>
              </a:path>
            </a:pathLst>
          </a:custGeom>
          <a:solidFill>
            <a:srgbClr val="0066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28704" name="Group 32"/>
          <p:cNvGrpSpPr>
            <a:grpSpLocks/>
          </p:cNvGrpSpPr>
          <p:nvPr/>
        </p:nvGrpSpPr>
        <p:grpSpPr bwMode="auto">
          <a:xfrm>
            <a:off x="5646738" y="2636838"/>
            <a:ext cx="2216150" cy="1911350"/>
            <a:chOff x="576" y="1536"/>
            <a:chExt cx="2160" cy="813"/>
          </a:xfrm>
        </p:grpSpPr>
        <p:grpSp>
          <p:nvGrpSpPr>
            <p:cNvPr id="28705" name="Group 33"/>
            <p:cNvGrpSpPr>
              <a:grpSpLocks/>
            </p:cNvGrpSpPr>
            <p:nvPr/>
          </p:nvGrpSpPr>
          <p:grpSpPr bwMode="auto">
            <a:xfrm>
              <a:off x="576" y="1536"/>
              <a:ext cx="2135" cy="808"/>
              <a:chOff x="2160" y="672"/>
              <a:chExt cx="2135" cy="833"/>
            </a:xfrm>
          </p:grpSpPr>
          <p:sp>
            <p:nvSpPr>
              <p:cNvPr id="28706" name="Freeform 34"/>
              <p:cNvSpPr>
                <a:spLocks/>
              </p:cNvSpPr>
              <p:nvPr/>
            </p:nvSpPr>
            <p:spPr bwMode="auto">
              <a:xfrm>
                <a:off x="2160" y="672"/>
                <a:ext cx="1104" cy="832"/>
              </a:xfrm>
              <a:custGeom>
                <a:avLst/>
                <a:gdLst/>
                <a:ahLst/>
                <a:cxnLst>
                  <a:cxn ang="0">
                    <a:pos x="0" y="832"/>
                  </a:cxn>
                  <a:cxn ang="0">
                    <a:pos x="336" y="736"/>
                  </a:cxn>
                  <a:cxn ang="0">
                    <a:pos x="528" y="544"/>
                  </a:cxn>
                  <a:cxn ang="0">
                    <a:pos x="672" y="352"/>
                  </a:cxn>
                  <a:cxn ang="0">
                    <a:pos x="864" y="112"/>
                  </a:cxn>
                  <a:cxn ang="0">
                    <a:pos x="1008" y="16"/>
                  </a:cxn>
                  <a:cxn ang="0">
                    <a:pos x="1104" y="16"/>
                  </a:cxn>
                </a:cxnLst>
                <a:rect l="0" t="0" r="r" b="b"/>
                <a:pathLst>
                  <a:path w="1104" h="832">
                    <a:moveTo>
                      <a:pt x="0" y="832"/>
                    </a:moveTo>
                    <a:cubicBezTo>
                      <a:pt x="124" y="808"/>
                      <a:pt x="248" y="784"/>
                      <a:pt x="336" y="736"/>
                    </a:cubicBezTo>
                    <a:cubicBezTo>
                      <a:pt x="424" y="688"/>
                      <a:pt x="472" y="608"/>
                      <a:pt x="528" y="544"/>
                    </a:cubicBezTo>
                    <a:cubicBezTo>
                      <a:pt x="584" y="480"/>
                      <a:pt x="616" y="424"/>
                      <a:pt x="672" y="352"/>
                    </a:cubicBezTo>
                    <a:cubicBezTo>
                      <a:pt x="728" y="280"/>
                      <a:pt x="808" y="168"/>
                      <a:pt x="864" y="112"/>
                    </a:cubicBezTo>
                    <a:cubicBezTo>
                      <a:pt x="920" y="56"/>
                      <a:pt x="968" y="32"/>
                      <a:pt x="1008" y="16"/>
                    </a:cubicBezTo>
                    <a:cubicBezTo>
                      <a:pt x="1048" y="0"/>
                      <a:pt x="1076" y="8"/>
                      <a:pt x="1104" y="16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rgbClr val="000000"/>
                </a:outerShdw>
              </a:effec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707" name="Freeform 35"/>
              <p:cNvSpPr>
                <a:spLocks/>
              </p:cNvSpPr>
              <p:nvPr/>
            </p:nvSpPr>
            <p:spPr bwMode="auto">
              <a:xfrm flipH="1">
                <a:off x="3191" y="673"/>
                <a:ext cx="1104" cy="832"/>
              </a:xfrm>
              <a:custGeom>
                <a:avLst/>
                <a:gdLst/>
                <a:ahLst/>
                <a:cxnLst>
                  <a:cxn ang="0">
                    <a:pos x="0" y="832"/>
                  </a:cxn>
                  <a:cxn ang="0">
                    <a:pos x="336" y="736"/>
                  </a:cxn>
                  <a:cxn ang="0">
                    <a:pos x="528" y="544"/>
                  </a:cxn>
                  <a:cxn ang="0">
                    <a:pos x="672" y="352"/>
                  </a:cxn>
                  <a:cxn ang="0">
                    <a:pos x="864" y="112"/>
                  </a:cxn>
                  <a:cxn ang="0">
                    <a:pos x="1008" y="16"/>
                  </a:cxn>
                  <a:cxn ang="0">
                    <a:pos x="1104" y="16"/>
                  </a:cxn>
                </a:cxnLst>
                <a:rect l="0" t="0" r="r" b="b"/>
                <a:pathLst>
                  <a:path w="1104" h="832">
                    <a:moveTo>
                      <a:pt x="0" y="832"/>
                    </a:moveTo>
                    <a:cubicBezTo>
                      <a:pt x="124" y="808"/>
                      <a:pt x="248" y="784"/>
                      <a:pt x="336" y="736"/>
                    </a:cubicBezTo>
                    <a:cubicBezTo>
                      <a:pt x="424" y="688"/>
                      <a:pt x="472" y="608"/>
                      <a:pt x="528" y="544"/>
                    </a:cubicBezTo>
                    <a:cubicBezTo>
                      <a:pt x="584" y="480"/>
                      <a:pt x="616" y="424"/>
                      <a:pt x="672" y="352"/>
                    </a:cubicBezTo>
                    <a:cubicBezTo>
                      <a:pt x="728" y="280"/>
                      <a:pt x="808" y="168"/>
                      <a:pt x="864" y="112"/>
                    </a:cubicBezTo>
                    <a:cubicBezTo>
                      <a:pt x="920" y="56"/>
                      <a:pt x="968" y="32"/>
                      <a:pt x="1008" y="16"/>
                    </a:cubicBezTo>
                    <a:cubicBezTo>
                      <a:pt x="1048" y="0"/>
                      <a:pt x="1076" y="8"/>
                      <a:pt x="1104" y="16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rgbClr val="000000"/>
                </a:outerShdw>
              </a:effec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28708" name="Line 36"/>
            <p:cNvSpPr>
              <a:spLocks noChangeShapeType="1"/>
            </p:cNvSpPr>
            <p:nvPr/>
          </p:nvSpPr>
          <p:spPr bwMode="auto">
            <a:xfrm>
              <a:off x="576" y="2349"/>
              <a:ext cx="21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8709" name="Freeform 37"/>
          <p:cNvSpPr>
            <a:spLocks/>
          </p:cNvSpPr>
          <p:nvPr/>
        </p:nvSpPr>
        <p:spPr bwMode="auto">
          <a:xfrm>
            <a:off x="5668963" y="4292600"/>
            <a:ext cx="330200" cy="241300"/>
          </a:xfrm>
          <a:custGeom>
            <a:avLst/>
            <a:gdLst/>
            <a:ahLst/>
            <a:cxnLst>
              <a:cxn ang="0">
                <a:pos x="0" y="115"/>
              </a:cxn>
              <a:cxn ang="0">
                <a:pos x="213" y="64"/>
              </a:cxn>
              <a:cxn ang="0">
                <a:pos x="315" y="0"/>
              </a:cxn>
              <a:cxn ang="0">
                <a:pos x="315" y="115"/>
              </a:cxn>
              <a:cxn ang="0">
                <a:pos x="0" y="115"/>
              </a:cxn>
            </a:cxnLst>
            <a:rect l="0" t="0" r="r" b="b"/>
            <a:pathLst>
              <a:path w="315" h="115">
                <a:moveTo>
                  <a:pt x="0" y="115"/>
                </a:moveTo>
                <a:lnTo>
                  <a:pt x="213" y="64"/>
                </a:lnTo>
                <a:lnTo>
                  <a:pt x="315" y="0"/>
                </a:lnTo>
                <a:lnTo>
                  <a:pt x="315" y="115"/>
                </a:lnTo>
                <a:lnTo>
                  <a:pt x="0" y="115"/>
                </a:lnTo>
                <a:close/>
              </a:path>
            </a:pathLst>
          </a:custGeom>
          <a:solidFill>
            <a:srgbClr val="8000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8740" name="Line 68"/>
          <p:cNvSpPr>
            <a:spLocks noChangeShapeType="1"/>
          </p:cNvSpPr>
          <p:nvPr/>
        </p:nvSpPr>
        <p:spPr bwMode="auto">
          <a:xfrm>
            <a:off x="6750050" y="2655888"/>
            <a:ext cx="0" cy="1981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8743" name="Text Box 71"/>
          <p:cNvSpPr txBox="1">
            <a:spLocks noChangeArrowheads="1"/>
          </p:cNvSpPr>
          <p:nvPr/>
        </p:nvSpPr>
        <p:spPr bwMode="auto">
          <a:xfrm>
            <a:off x="5507038" y="4454525"/>
            <a:ext cx="7381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zh-TW" altLang="en-US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-.8</a:t>
            </a:r>
          </a:p>
        </p:txBody>
      </p:sp>
      <p:sp>
        <p:nvSpPr>
          <p:cNvPr id="28750" name="Text Box 78"/>
          <p:cNvSpPr txBox="1">
            <a:spLocks noChangeArrowheads="1"/>
          </p:cNvSpPr>
          <p:nvPr/>
        </p:nvSpPr>
        <p:spPr bwMode="auto">
          <a:xfrm>
            <a:off x="4211960" y="6033482"/>
            <a:ext cx="199605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kumimoji="0" lang="en-US" altLang="zh-TW" sz="4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= .</a:t>
            </a:r>
            <a:r>
              <a:rPr kumimoji="0"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2119</a:t>
            </a:r>
          </a:p>
        </p:txBody>
      </p:sp>
      <p:sp>
        <p:nvSpPr>
          <p:cNvPr id="28751" name="Freeform 79"/>
          <p:cNvSpPr>
            <a:spLocks/>
          </p:cNvSpPr>
          <p:nvPr/>
        </p:nvSpPr>
        <p:spPr bwMode="auto">
          <a:xfrm>
            <a:off x="2051050" y="4076701"/>
            <a:ext cx="3889102" cy="39987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336"/>
              </a:cxn>
              <a:cxn ang="0">
                <a:pos x="1200" y="192"/>
              </a:cxn>
              <a:cxn ang="0">
                <a:pos x="1536" y="624"/>
              </a:cxn>
              <a:cxn ang="0">
                <a:pos x="1776" y="624"/>
              </a:cxn>
            </a:cxnLst>
            <a:rect l="0" t="0" r="r" b="b"/>
            <a:pathLst>
              <a:path w="1776" h="696">
                <a:moveTo>
                  <a:pt x="0" y="0"/>
                </a:moveTo>
                <a:cubicBezTo>
                  <a:pt x="212" y="152"/>
                  <a:pt x="424" y="304"/>
                  <a:pt x="624" y="336"/>
                </a:cubicBezTo>
                <a:cubicBezTo>
                  <a:pt x="824" y="368"/>
                  <a:pt x="1048" y="144"/>
                  <a:pt x="1200" y="192"/>
                </a:cubicBezTo>
                <a:cubicBezTo>
                  <a:pt x="1352" y="240"/>
                  <a:pt x="1440" y="552"/>
                  <a:pt x="1536" y="624"/>
                </a:cubicBezTo>
                <a:cubicBezTo>
                  <a:pt x="1632" y="696"/>
                  <a:pt x="1704" y="660"/>
                  <a:pt x="1776" y="624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8756" name="Rectangle 84"/>
          <p:cNvSpPr>
            <a:spLocks noGrp="1" noChangeArrowheads="1"/>
          </p:cNvSpPr>
          <p:nvPr>
            <p:ph type="title"/>
          </p:nvPr>
        </p:nvSpPr>
        <p:spPr>
          <a:xfrm>
            <a:off x="395536" y="260648"/>
            <a:ext cx="8310314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Question?</a:t>
            </a:r>
          </a:p>
        </p:txBody>
      </p:sp>
      <p:graphicFrame>
        <p:nvGraphicFramePr>
          <p:cNvPr id="28758" name="Object 86"/>
          <p:cNvGraphicFramePr>
            <a:graphicFrameLocks noChangeAspect="1"/>
          </p:cNvGraphicFramePr>
          <p:nvPr/>
        </p:nvGraphicFramePr>
        <p:xfrm>
          <a:off x="1259632" y="4653136"/>
          <a:ext cx="5795962" cy="208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028" name="方程式" r:id="rId3" imgW="1828800" imgH="660240" progId="Equation.3">
                  <p:embed/>
                </p:oleObj>
              </mc:Choice>
              <mc:Fallback>
                <p:oleObj name="方程式" r:id="rId3" imgW="182880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4653136"/>
                        <a:ext cx="5795962" cy="2087562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86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36996248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8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8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8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8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4" dur="500"/>
                                        <p:tgtEl>
                                          <p:spTgt spid="28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1" grpId="0" animBg="1"/>
      <p:bldP spid="28691" grpId="0" animBg="1"/>
      <p:bldP spid="28709" grpId="0" animBg="1"/>
      <p:bldP spid="28740" grpId="0" animBg="1"/>
      <p:bldP spid="28743" grpId="0" autoUpdateAnimBg="0"/>
      <p:bldP spid="28750" grpId="0" autoUpdateAnimBg="0"/>
      <p:bldP spid="28751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grpSp>
        <p:nvGrpSpPr>
          <p:cNvPr id="29700" name="Group 4"/>
          <p:cNvGrpSpPr>
            <a:grpSpLocks/>
          </p:cNvGrpSpPr>
          <p:nvPr/>
        </p:nvGrpSpPr>
        <p:grpSpPr bwMode="auto">
          <a:xfrm>
            <a:off x="395288" y="4084340"/>
            <a:ext cx="4784725" cy="1911350"/>
            <a:chOff x="576" y="1536"/>
            <a:chExt cx="2160" cy="813"/>
          </a:xfrm>
        </p:grpSpPr>
        <p:grpSp>
          <p:nvGrpSpPr>
            <p:cNvPr id="29701" name="Group 5"/>
            <p:cNvGrpSpPr>
              <a:grpSpLocks/>
            </p:cNvGrpSpPr>
            <p:nvPr/>
          </p:nvGrpSpPr>
          <p:grpSpPr bwMode="auto">
            <a:xfrm>
              <a:off x="576" y="1536"/>
              <a:ext cx="2135" cy="808"/>
              <a:chOff x="2160" y="672"/>
              <a:chExt cx="2135" cy="833"/>
            </a:xfrm>
          </p:grpSpPr>
          <p:sp>
            <p:nvSpPr>
              <p:cNvPr id="29702" name="Freeform 6"/>
              <p:cNvSpPr>
                <a:spLocks/>
              </p:cNvSpPr>
              <p:nvPr/>
            </p:nvSpPr>
            <p:spPr bwMode="auto">
              <a:xfrm>
                <a:off x="2160" y="672"/>
                <a:ext cx="1104" cy="832"/>
              </a:xfrm>
              <a:custGeom>
                <a:avLst/>
                <a:gdLst/>
                <a:ahLst/>
                <a:cxnLst>
                  <a:cxn ang="0">
                    <a:pos x="0" y="832"/>
                  </a:cxn>
                  <a:cxn ang="0">
                    <a:pos x="336" y="736"/>
                  </a:cxn>
                  <a:cxn ang="0">
                    <a:pos x="528" y="544"/>
                  </a:cxn>
                  <a:cxn ang="0">
                    <a:pos x="672" y="352"/>
                  </a:cxn>
                  <a:cxn ang="0">
                    <a:pos x="864" y="112"/>
                  </a:cxn>
                  <a:cxn ang="0">
                    <a:pos x="1008" y="16"/>
                  </a:cxn>
                  <a:cxn ang="0">
                    <a:pos x="1104" y="16"/>
                  </a:cxn>
                </a:cxnLst>
                <a:rect l="0" t="0" r="r" b="b"/>
                <a:pathLst>
                  <a:path w="1104" h="832">
                    <a:moveTo>
                      <a:pt x="0" y="832"/>
                    </a:moveTo>
                    <a:cubicBezTo>
                      <a:pt x="124" y="808"/>
                      <a:pt x="248" y="784"/>
                      <a:pt x="336" y="736"/>
                    </a:cubicBezTo>
                    <a:cubicBezTo>
                      <a:pt x="424" y="688"/>
                      <a:pt x="472" y="608"/>
                      <a:pt x="528" y="544"/>
                    </a:cubicBezTo>
                    <a:cubicBezTo>
                      <a:pt x="584" y="480"/>
                      <a:pt x="616" y="424"/>
                      <a:pt x="672" y="352"/>
                    </a:cubicBezTo>
                    <a:cubicBezTo>
                      <a:pt x="728" y="280"/>
                      <a:pt x="808" y="168"/>
                      <a:pt x="864" y="112"/>
                    </a:cubicBezTo>
                    <a:cubicBezTo>
                      <a:pt x="920" y="56"/>
                      <a:pt x="968" y="32"/>
                      <a:pt x="1008" y="16"/>
                    </a:cubicBezTo>
                    <a:cubicBezTo>
                      <a:pt x="1048" y="0"/>
                      <a:pt x="1076" y="8"/>
                      <a:pt x="1104" y="16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rgbClr val="000000"/>
                </a:outerShdw>
              </a:effec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703" name="Freeform 7"/>
              <p:cNvSpPr>
                <a:spLocks/>
              </p:cNvSpPr>
              <p:nvPr/>
            </p:nvSpPr>
            <p:spPr bwMode="auto">
              <a:xfrm flipH="1">
                <a:off x="3191" y="673"/>
                <a:ext cx="1104" cy="832"/>
              </a:xfrm>
              <a:custGeom>
                <a:avLst/>
                <a:gdLst/>
                <a:ahLst/>
                <a:cxnLst>
                  <a:cxn ang="0">
                    <a:pos x="0" y="832"/>
                  </a:cxn>
                  <a:cxn ang="0">
                    <a:pos x="336" y="736"/>
                  </a:cxn>
                  <a:cxn ang="0">
                    <a:pos x="528" y="544"/>
                  </a:cxn>
                  <a:cxn ang="0">
                    <a:pos x="672" y="352"/>
                  </a:cxn>
                  <a:cxn ang="0">
                    <a:pos x="864" y="112"/>
                  </a:cxn>
                  <a:cxn ang="0">
                    <a:pos x="1008" y="16"/>
                  </a:cxn>
                  <a:cxn ang="0">
                    <a:pos x="1104" y="16"/>
                  </a:cxn>
                </a:cxnLst>
                <a:rect l="0" t="0" r="r" b="b"/>
                <a:pathLst>
                  <a:path w="1104" h="832">
                    <a:moveTo>
                      <a:pt x="0" y="832"/>
                    </a:moveTo>
                    <a:cubicBezTo>
                      <a:pt x="124" y="808"/>
                      <a:pt x="248" y="784"/>
                      <a:pt x="336" y="736"/>
                    </a:cubicBezTo>
                    <a:cubicBezTo>
                      <a:pt x="424" y="688"/>
                      <a:pt x="472" y="608"/>
                      <a:pt x="528" y="544"/>
                    </a:cubicBezTo>
                    <a:cubicBezTo>
                      <a:pt x="584" y="480"/>
                      <a:pt x="616" y="424"/>
                      <a:pt x="672" y="352"/>
                    </a:cubicBezTo>
                    <a:cubicBezTo>
                      <a:pt x="728" y="280"/>
                      <a:pt x="808" y="168"/>
                      <a:pt x="864" y="112"/>
                    </a:cubicBezTo>
                    <a:cubicBezTo>
                      <a:pt x="920" y="56"/>
                      <a:pt x="968" y="32"/>
                      <a:pt x="1008" y="16"/>
                    </a:cubicBezTo>
                    <a:cubicBezTo>
                      <a:pt x="1048" y="0"/>
                      <a:pt x="1076" y="8"/>
                      <a:pt x="1104" y="16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rgbClr val="000000"/>
                </a:outerShdw>
              </a:effec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29704" name="Line 8"/>
            <p:cNvSpPr>
              <a:spLocks noChangeShapeType="1"/>
            </p:cNvSpPr>
            <p:nvPr/>
          </p:nvSpPr>
          <p:spPr bwMode="auto">
            <a:xfrm>
              <a:off x="576" y="2349"/>
              <a:ext cx="21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9714" name="Line 18"/>
          <p:cNvSpPr>
            <a:spLocks noChangeShapeType="1"/>
          </p:cNvSpPr>
          <p:nvPr/>
        </p:nvSpPr>
        <p:spPr bwMode="auto">
          <a:xfrm flipH="1">
            <a:off x="2700338" y="4084340"/>
            <a:ext cx="12700" cy="19446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05" name="Line 9"/>
          <p:cNvSpPr>
            <a:spLocks noChangeShapeType="1"/>
          </p:cNvSpPr>
          <p:nvPr/>
        </p:nvSpPr>
        <p:spPr bwMode="auto">
          <a:xfrm flipH="1">
            <a:off x="3184525" y="4349452"/>
            <a:ext cx="0" cy="1657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1763713" y="4660602"/>
            <a:ext cx="1568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zh-TW" altLang="en-US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0.6331</a:t>
            </a:r>
          </a:p>
        </p:txBody>
      </p:sp>
      <p:sp>
        <p:nvSpPr>
          <p:cNvPr id="29710" name="Text Box 14"/>
          <p:cNvSpPr txBox="1">
            <a:spLocks noChangeArrowheads="1"/>
          </p:cNvSpPr>
          <p:nvPr/>
        </p:nvSpPr>
        <p:spPr bwMode="auto">
          <a:xfrm>
            <a:off x="2536825" y="5956002"/>
            <a:ext cx="4333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zh-TW" altLang="en-US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</a:p>
        </p:txBody>
      </p:sp>
      <p:sp>
        <p:nvSpPr>
          <p:cNvPr id="29711" name="Text Box 15"/>
          <p:cNvSpPr txBox="1">
            <a:spLocks noChangeArrowheads="1"/>
          </p:cNvSpPr>
          <p:nvPr/>
        </p:nvSpPr>
        <p:spPr bwMode="auto">
          <a:xfrm>
            <a:off x="3040063" y="5811540"/>
            <a:ext cx="5048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36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z</a:t>
            </a:r>
            <a:r>
              <a:rPr kumimoji="0"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  <p:sp>
        <p:nvSpPr>
          <p:cNvPr id="29715" name="Line 19"/>
          <p:cNvSpPr>
            <a:spLocks noChangeShapeType="1"/>
          </p:cNvSpPr>
          <p:nvPr/>
        </p:nvSpPr>
        <p:spPr bwMode="auto">
          <a:xfrm flipV="1">
            <a:off x="3328988" y="6244927"/>
            <a:ext cx="13684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16" name="Text Box 20"/>
          <p:cNvSpPr txBox="1">
            <a:spLocks noChangeArrowheads="1"/>
          </p:cNvSpPr>
          <p:nvPr/>
        </p:nvSpPr>
        <p:spPr bwMode="auto">
          <a:xfrm>
            <a:off x="4481513" y="5808365"/>
            <a:ext cx="23225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0" hangingPunct="0"/>
            <a:r>
              <a:rPr kumimoji="0" lang="en-US" altLang="zh-TW" sz="44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z</a:t>
            </a:r>
            <a:r>
              <a:rPr kumimoji="0"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 = .34</a:t>
            </a:r>
          </a:p>
        </p:txBody>
      </p:sp>
      <p:sp>
        <p:nvSpPr>
          <p:cNvPr id="29719" name="Rectangle 23"/>
          <p:cNvSpPr>
            <a:spLocks noGrp="1" noChangeArrowheads="1"/>
          </p:cNvSpPr>
          <p:nvPr>
            <p:ph type="title"/>
          </p:nvPr>
        </p:nvSpPr>
        <p:spPr>
          <a:xfrm>
            <a:off x="285750" y="260648"/>
            <a:ext cx="8607425" cy="1027112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Question?</a:t>
            </a:r>
          </a:p>
        </p:txBody>
      </p:sp>
      <p:sp>
        <p:nvSpPr>
          <p:cNvPr id="29720" name="Rectangle 24"/>
          <p:cNvSpPr>
            <a:spLocks noGrp="1" noChangeArrowheads="1"/>
          </p:cNvSpPr>
          <p:nvPr>
            <p:ph type="body" idx="1"/>
          </p:nvPr>
        </p:nvSpPr>
        <p:spPr>
          <a:xfrm>
            <a:off x="323850" y="1125538"/>
            <a:ext cx="8531225" cy="1638300"/>
          </a:xfrm>
        </p:spPr>
        <p:txBody>
          <a:bodyPr/>
          <a:lstStyle/>
          <a:p>
            <a:r>
              <a:rPr lang="en-US" altLang="zh-TW" sz="4800"/>
              <a:t>Determine the value </a:t>
            </a:r>
            <a:r>
              <a:rPr lang="en-US" altLang="zh-TW" sz="4800" i="1">
                <a:latin typeface="Times New Roman" pitchFamily="18" charset="0"/>
              </a:rPr>
              <a:t>X</a:t>
            </a:r>
            <a:r>
              <a:rPr lang="en-US" altLang="zh-TW" sz="4800">
                <a:latin typeface="Times New Roman" pitchFamily="18" charset="0"/>
              </a:rPr>
              <a:t> </a:t>
            </a:r>
            <a:r>
              <a:rPr lang="en-US" altLang="zh-TW" sz="4800"/>
              <a:t>for which </a:t>
            </a:r>
            <a:r>
              <a:rPr lang="en-US" altLang="zh-TW" sz="4800" i="1">
                <a:latin typeface="Times New Roman" pitchFamily="18" charset="0"/>
              </a:rPr>
              <a:t>P</a:t>
            </a:r>
            <a:r>
              <a:rPr lang="en-US" altLang="zh-TW" sz="4800"/>
              <a:t>(</a:t>
            </a:r>
            <a:r>
              <a:rPr lang="en-US" altLang="zh-TW" sz="4800" i="1">
                <a:latin typeface="Times New Roman" pitchFamily="18" charset="0"/>
              </a:rPr>
              <a:t>X</a:t>
            </a:r>
            <a:r>
              <a:rPr lang="en-US" altLang="zh-TW" sz="4800" i="1"/>
              <a:t> </a:t>
            </a:r>
            <a:r>
              <a:rPr lang="en-US" altLang="zh-TW" sz="4800"/>
              <a:t>&lt; </a:t>
            </a:r>
            <a:r>
              <a:rPr lang="en-US" altLang="zh-TW" sz="4800" i="1">
                <a:latin typeface="Times New Roman" pitchFamily="18" charset="0"/>
              </a:rPr>
              <a:t>x</a:t>
            </a:r>
            <a:r>
              <a:rPr lang="en-US" altLang="zh-TW" sz="4800"/>
              <a:t>) = .6331.</a:t>
            </a:r>
          </a:p>
        </p:txBody>
      </p:sp>
      <p:sp>
        <p:nvSpPr>
          <p:cNvPr id="29723" name="Text Box 27"/>
          <p:cNvSpPr txBox="1">
            <a:spLocks noChangeArrowheads="1"/>
          </p:cNvSpPr>
          <p:nvPr/>
        </p:nvSpPr>
        <p:spPr bwMode="auto">
          <a:xfrm>
            <a:off x="4210050" y="4157315"/>
            <a:ext cx="4754563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/>
            <a:r>
              <a:rPr kumimoji="0" lang="zh-TW" altLang="en-US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=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&gt; </a:t>
            </a:r>
            <a:r>
              <a:rPr kumimoji="0"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 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=.34*10+30</a:t>
            </a:r>
          </a:p>
          <a:p>
            <a:pPr eaLnBrk="0" hangingPunct="0"/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= 33.4</a:t>
            </a:r>
          </a:p>
        </p:txBody>
      </p:sp>
      <p:graphicFrame>
        <p:nvGraphicFramePr>
          <p:cNvPr id="29724" name="Object 28"/>
          <p:cNvGraphicFramePr>
            <a:graphicFrameLocks noChangeAspect="1"/>
          </p:cNvGraphicFramePr>
          <p:nvPr/>
        </p:nvGraphicFramePr>
        <p:xfrm>
          <a:off x="1045046" y="2601268"/>
          <a:ext cx="6191250" cy="154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052" name="方程式" r:id="rId3" imgW="1726920" imgH="431640" progId="Equation.3">
                  <p:embed/>
                </p:oleObj>
              </mc:Choice>
              <mc:Fallback>
                <p:oleObj name="方程式" r:id="rId3" imgW="17269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5046" y="2601268"/>
                        <a:ext cx="6191250" cy="1547812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87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002358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9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9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9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29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9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14" grpId="0" animBg="1"/>
      <p:bldP spid="29705" grpId="0" animBg="1"/>
      <p:bldP spid="29706" grpId="0" autoUpdateAnimBg="0"/>
      <p:bldP spid="29710" grpId="0"/>
      <p:bldP spid="29711" grpId="0"/>
      <p:bldP spid="29715" grpId="0" animBg="1"/>
      <p:bldP spid="29716" grpId="0" autoUpdateAnimBg="0"/>
      <p:bldP spid="29723" grpId="0" autoUpdateAnimBg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Excel Setup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8B3C-9582-4F63-8C8F-33D1717D48B6}" type="datetime1">
              <a:rPr lang="zh-TW" altLang="en-US" smtClean="0"/>
              <a:pPr/>
              <a:t>2017/11/1</a:t>
            </a:fld>
            <a:endParaRPr lang="en-US" altLang="zh-TW" smtClean="0"/>
          </a:p>
          <a:p>
            <a:r>
              <a:rPr lang="en-US" altLang="zh-TW" smtClean="0"/>
              <a:t>Statistics I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17E7B-67D7-4080-8F36-9576D3E7D7B8}" type="slidenum">
              <a:rPr lang="zh-TW" altLang="en-US" smtClean="0"/>
              <a:pPr/>
              <a:t>88</a:t>
            </a:fld>
            <a:endParaRPr lang="en-US" altLang="zh-TW"/>
          </a:p>
        </p:txBody>
      </p:sp>
      <p:pic>
        <p:nvPicPr>
          <p:cNvPr id="7" name="圖片 6" descr="Stat_2013_a_08_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556792"/>
            <a:ext cx="8352928" cy="5061874"/>
          </a:xfrm>
          <a:prstGeom prst="rect">
            <a:avLst/>
          </a:prstGeom>
        </p:spPr>
      </p:pic>
      <p:pic>
        <p:nvPicPr>
          <p:cNvPr id="8" name="圖片 7" descr="Stat_2013_a_08_1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484784"/>
            <a:ext cx="8892480" cy="4528578"/>
          </a:xfrm>
          <a:prstGeom prst="rect">
            <a:avLst/>
          </a:prstGeom>
        </p:spPr>
      </p:pic>
      <p:pic>
        <p:nvPicPr>
          <p:cNvPr id="9" name="圖片 8" descr="Stat_2013_a_08_1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600" y="2204864"/>
            <a:ext cx="7374141" cy="2952328"/>
          </a:xfrm>
          <a:prstGeom prst="rect">
            <a:avLst/>
          </a:prstGeom>
        </p:spPr>
      </p:pic>
      <p:pic>
        <p:nvPicPr>
          <p:cNvPr id="10" name="圖片 9" descr="Stat_2013_a_08_1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504" y="1412776"/>
            <a:ext cx="8898666" cy="4680520"/>
          </a:xfrm>
          <a:prstGeom prst="rect">
            <a:avLst/>
          </a:prstGeom>
        </p:spPr>
      </p:pic>
      <p:pic>
        <p:nvPicPr>
          <p:cNvPr id="11" name="圖片 10" descr="Stat_2013_a_08_19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511" y="2060848"/>
            <a:ext cx="8807533" cy="3384376"/>
          </a:xfrm>
          <a:prstGeom prst="rect">
            <a:avLst/>
          </a:prstGeom>
        </p:spPr>
      </p:pic>
      <p:pic>
        <p:nvPicPr>
          <p:cNvPr id="12" name="圖片 11" descr="Stat_2013_a_08_20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5575" y="1628800"/>
            <a:ext cx="7912879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87711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R Code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83568" y="1450053"/>
            <a:ext cx="8170912" cy="4979987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zh-TW" sz="2400" dirty="0"/>
              <a:t>m &lt;- 30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400" dirty="0"/>
              <a:t>s &lt;- 10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400" dirty="0"/>
              <a:t>p &lt;- 0.6331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400" dirty="0"/>
              <a:t>q &lt;- 1 - p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400" dirty="0" smtClean="0"/>
              <a:t>cat</a:t>
            </a:r>
            <a:r>
              <a:rPr lang="en-US" altLang="zh-TW" sz="2400" dirty="0"/>
              <a:t>("# # # # Normal </a:t>
            </a:r>
            <a:r>
              <a:rPr lang="en-US" altLang="zh-TW" sz="2400" b="1" dirty="0">
                <a:solidFill>
                  <a:schemeClr val="accent2"/>
                </a:solidFill>
              </a:rPr>
              <a:t>Inverse</a:t>
            </a:r>
            <a:r>
              <a:rPr lang="en-US" altLang="zh-TW" sz="2400" dirty="0"/>
              <a:t> X # # # ","\n")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400" dirty="0"/>
              <a:t>print(</a:t>
            </a:r>
            <a:r>
              <a:rPr lang="en-US" altLang="zh-TW" sz="2400" b="1" dirty="0" err="1">
                <a:solidFill>
                  <a:schemeClr val="accent2"/>
                </a:solidFill>
              </a:rPr>
              <a:t>qnorm</a:t>
            </a:r>
            <a:r>
              <a:rPr lang="en-US" altLang="zh-TW" sz="2400" dirty="0"/>
              <a:t>(</a:t>
            </a:r>
            <a:r>
              <a:rPr lang="en-US" altLang="zh-TW" sz="2400" b="1" dirty="0">
                <a:solidFill>
                  <a:schemeClr val="accent2"/>
                </a:solidFill>
              </a:rPr>
              <a:t>p</a:t>
            </a:r>
            <a:r>
              <a:rPr lang="en-US" altLang="zh-TW" sz="2400" dirty="0"/>
              <a:t>, mean = m, </a:t>
            </a:r>
            <a:r>
              <a:rPr lang="en-US" altLang="zh-TW" sz="2400" dirty="0" err="1"/>
              <a:t>sd</a:t>
            </a:r>
            <a:r>
              <a:rPr lang="en-US" altLang="zh-TW" sz="2400" dirty="0"/>
              <a:t> = s, </a:t>
            </a:r>
            <a:r>
              <a:rPr lang="en-US" altLang="zh-TW" sz="2400" dirty="0" err="1"/>
              <a:t>lower.tail</a:t>
            </a:r>
            <a:r>
              <a:rPr lang="en-US" altLang="zh-TW" sz="2400" dirty="0"/>
              <a:t> = TRUE))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400" dirty="0" smtClean="0"/>
              <a:t>cat</a:t>
            </a:r>
            <a:r>
              <a:rPr lang="en-US" altLang="zh-TW" sz="2400" dirty="0"/>
              <a:t>("# # # # Normal Inverse X # # # ","\n")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400" dirty="0"/>
              <a:t>print(</a:t>
            </a:r>
            <a:r>
              <a:rPr lang="en-US" altLang="zh-TW" sz="2400" dirty="0" err="1"/>
              <a:t>qnorm</a:t>
            </a:r>
            <a:r>
              <a:rPr lang="en-US" altLang="zh-TW" sz="2400" dirty="0"/>
              <a:t>(</a:t>
            </a:r>
            <a:r>
              <a:rPr lang="en-US" altLang="zh-TW" sz="2400" b="1" dirty="0">
                <a:solidFill>
                  <a:srgbClr val="FFFF00"/>
                </a:solidFill>
              </a:rPr>
              <a:t>q</a:t>
            </a:r>
            <a:r>
              <a:rPr lang="en-US" altLang="zh-TW" sz="2400" dirty="0"/>
              <a:t>, mean = m, </a:t>
            </a:r>
            <a:r>
              <a:rPr lang="en-US" altLang="zh-TW" sz="2400" dirty="0" err="1"/>
              <a:t>sd</a:t>
            </a:r>
            <a:r>
              <a:rPr lang="en-US" altLang="zh-TW" sz="2400" dirty="0"/>
              <a:t> = s, </a:t>
            </a:r>
            <a:r>
              <a:rPr lang="en-US" altLang="zh-TW" sz="2400" dirty="0" err="1"/>
              <a:t>lower.tail</a:t>
            </a:r>
            <a:r>
              <a:rPr lang="en-US" altLang="zh-TW" sz="2400" dirty="0"/>
              <a:t> = </a:t>
            </a:r>
            <a:r>
              <a:rPr lang="en-US" altLang="zh-TW" sz="2400" b="1" dirty="0">
                <a:solidFill>
                  <a:srgbClr val="FFFF00"/>
                </a:solidFill>
              </a:rPr>
              <a:t>FALSE</a:t>
            </a:r>
            <a:r>
              <a:rPr lang="en-US" altLang="zh-TW" sz="2400" dirty="0"/>
              <a:t>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400" dirty="0" smtClean="0"/>
              <a:t>cat</a:t>
            </a:r>
            <a:r>
              <a:rPr lang="en-US" altLang="zh-TW" sz="2400" dirty="0"/>
              <a:t>("# # # # </a:t>
            </a:r>
            <a:r>
              <a:rPr lang="en-US" altLang="zh-TW" sz="2400" b="1" dirty="0">
                <a:solidFill>
                  <a:schemeClr val="accent2"/>
                </a:solidFill>
              </a:rPr>
              <a:t>Standard Normal </a:t>
            </a:r>
            <a:r>
              <a:rPr lang="en-US" altLang="zh-TW" sz="2400" dirty="0"/>
              <a:t>Inverse Z # # # ","\n")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400" dirty="0"/>
              <a:t>print(</a:t>
            </a:r>
            <a:r>
              <a:rPr lang="en-US" altLang="zh-TW" sz="2400" b="1" dirty="0" err="1">
                <a:solidFill>
                  <a:schemeClr val="accent2"/>
                </a:solidFill>
              </a:rPr>
              <a:t>qnorm</a:t>
            </a:r>
            <a:r>
              <a:rPr lang="en-US" altLang="zh-TW" sz="2400" dirty="0"/>
              <a:t>(</a:t>
            </a:r>
            <a:r>
              <a:rPr lang="en-US" altLang="zh-TW" sz="2400" b="1" dirty="0">
                <a:solidFill>
                  <a:schemeClr val="accent2"/>
                </a:solidFill>
              </a:rPr>
              <a:t>p</a:t>
            </a:r>
            <a:r>
              <a:rPr lang="en-US" altLang="zh-TW" sz="2400" dirty="0"/>
              <a:t>, mean = 0, </a:t>
            </a:r>
            <a:r>
              <a:rPr lang="en-US" altLang="zh-TW" sz="2400" dirty="0" err="1"/>
              <a:t>sd</a:t>
            </a:r>
            <a:r>
              <a:rPr lang="en-US" altLang="zh-TW" sz="2400" dirty="0"/>
              <a:t> = 1, </a:t>
            </a:r>
            <a:r>
              <a:rPr lang="en-US" altLang="zh-TW" sz="2400" dirty="0" err="1"/>
              <a:t>lower.tail</a:t>
            </a:r>
            <a:r>
              <a:rPr lang="en-US" altLang="zh-TW" sz="2400" dirty="0"/>
              <a:t> = TRUE))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400" dirty="0" smtClean="0"/>
              <a:t>cat</a:t>
            </a:r>
            <a:r>
              <a:rPr lang="en-US" altLang="zh-TW" sz="2400" dirty="0"/>
              <a:t>("# # # # Standard Normal Inverse Z # # # ","\n")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400" dirty="0"/>
              <a:t>print(</a:t>
            </a:r>
            <a:r>
              <a:rPr lang="en-US" altLang="zh-TW" sz="2400" dirty="0" err="1"/>
              <a:t>qnorm</a:t>
            </a:r>
            <a:r>
              <a:rPr lang="en-US" altLang="zh-TW" sz="2400" dirty="0"/>
              <a:t>(</a:t>
            </a:r>
            <a:r>
              <a:rPr lang="en-US" altLang="zh-TW" sz="2400" b="1" dirty="0">
                <a:solidFill>
                  <a:srgbClr val="FFFF00"/>
                </a:solidFill>
              </a:rPr>
              <a:t>q</a:t>
            </a:r>
            <a:r>
              <a:rPr lang="en-US" altLang="zh-TW" sz="2400" dirty="0"/>
              <a:t>, mean = 0, </a:t>
            </a:r>
            <a:r>
              <a:rPr lang="en-US" altLang="zh-TW" sz="2400" dirty="0" err="1"/>
              <a:t>sd</a:t>
            </a:r>
            <a:r>
              <a:rPr lang="en-US" altLang="zh-TW" sz="2400" dirty="0"/>
              <a:t> = 1, </a:t>
            </a:r>
            <a:r>
              <a:rPr lang="en-US" altLang="zh-TW" sz="2400" dirty="0" err="1"/>
              <a:t>lower.tail</a:t>
            </a:r>
            <a:r>
              <a:rPr lang="en-US" altLang="zh-TW" sz="2400" dirty="0"/>
              <a:t> = </a:t>
            </a:r>
            <a:r>
              <a:rPr lang="en-US" altLang="zh-TW" sz="2400" b="1" dirty="0">
                <a:solidFill>
                  <a:srgbClr val="FFFF00"/>
                </a:solidFill>
              </a:rPr>
              <a:t>FALSE</a:t>
            </a:r>
            <a:r>
              <a:rPr lang="en-US" altLang="zh-TW" sz="2400" dirty="0"/>
              <a:t>))</a:t>
            </a:r>
            <a:endParaRPr lang="zh-TW" altLang="en-US" sz="2400" dirty="0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E43E7-7C53-4E08-AB62-702AD6795D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" name="投影片編號版面配置區 6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BA7335-C05E-411C-9FB0-3D144E83ADDB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89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92" y="1556792"/>
            <a:ext cx="8310988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78160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Example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628775"/>
            <a:ext cx="8002587" cy="453072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4800" dirty="0"/>
              <a:t>Suppose that the rule of </a:t>
            </a:r>
            <a:r>
              <a:rPr lang="en-US" altLang="zh-TW" sz="4800" dirty="0" smtClean="0"/>
              <a:t>a game </a:t>
            </a:r>
            <a:r>
              <a:rPr lang="en-US" altLang="zh-TW" sz="4800" dirty="0"/>
              <a:t>is to stop whenever the player wins. The probability of winning for the player in each game is 0.25.</a:t>
            </a:r>
            <a:endParaRPr lang="zh-TW" altLang="en-US" sz="4800" dirty="0"/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E43E7-7C53-4E08-AB62-702AD6795D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7CD2EB3-9F65-4A56-925F-8CC13F3A646E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9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9776"/>
            <a:ext cx="8229600" cy="99898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Agenda</a:t>
            </a:r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4684" y="1052736"/>
            <a:ext cx="6408712" cy="5040560"/>
          </a:xfrm>
        </p:spPr>
        <p:txBody>
          <a:bodyPr/>
          <a:lstStyle/>
          <a:p>
            <a:r>
              <a:rPr lang="en-US" altLang="zh-TW" sz="4800" dirty="0"/>
              <a:t>Probability Density Functions</a:t>
            </a:r>
          </a:p>
          <a:p>
            <a:r>
              <a:rPr lang="en-US" altLang="zh-TW" sz="4800" dirty="0"/>
              <a:t>Normal Distribution</a:t>
            </a:r>
          </a:p>
          <a:p>
            <a:pPr>
              <a:buClr>
                <a:schemeClr val="folHlink"/>
              </a:buClr>
              <a:buFont typeface="Wingdings" pitchFamily="2" charset="2"/>
              <a:buChar char="þ"/>
            </a:pPr>
            <a:r>
              <a:rPr lang="en-US" altLang="zh-TW" sz="4800" b="1" dirty="0">
                <a:solidFill>
                  <a:schemeClr val="folHlink"/>
                </a:solidFill>
              </a:rPr>
              <a:t>Exponential </a:t>
            </a:r>
            <a:r>
              <a:rPr lang="en-US" altLang="zh-TW" sz="4800" b="1" dirty="0" smtClean="0">
                <a:solidFill>
                  <a:schemeClr val="folHlink"/>
                </a:solidFill>
              </a:rPr>
              <a:t>Distribution</a:t>
            </a:r>
          </a:p>
        </p:txBody>
      </p:sp>
      <p:pic>
        <p:nvPicPr>
          <p:cNvPr id="24" name="圖片 23" descr="bi-normal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44480" y="3573016"/>
            <a:ext cx="3048000" cy="3048000"/>
          </a:xfrm>
          <a:prstGeom prst="rect">
            <a:avLst/>
          </a:prstGeom>
        </p:spPr>
      </p:pic>
      <p:sp>
        <p:nvSpPr>
          <p:cNvPr id="7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90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9511460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" y="260648"/>
            <a:ext cx="8915400" cy="134374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Exponential Distribution  1/2</a:t>
            </a:r>
            <a:endParaRPr lang="zh-TW" altLang="en-US" dirty="0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412776"/>
            <a:ext cx="8812088" cy="5112568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dirty="0"/>
              <a:t>A random variable is exponentially distributed if its probability </a:t>
            </a:r>
            <a:r>
              <a:rPr lang="en-US" altLang="zh-TW" b="1" dirty="0">
                <a:solidFill>
                  <a:schemeClr val="folHlink"/>
                </a:solidFill>
              </a:rPr>
              <a:t>density</a:t>
            </a:r>
            <a:r>
              <a:rPr lang="en-US" altLang="zh-TW" dirty="0"/>
              <a:t> function is given by</a:t>
            </a:r>
            <a:br>
              <a:rPr lang="en-US" altLang="zh-TW" dirty="0"/>
            </a:br>
            <a:r>
              <a:rPr lang="en-US" altLang="zh-TW" b="1" dirty="0"/>
              <a:t>          </a:t>
            </a:r>
            <a:r>
              <a:rPr lang="en-US" altLang="zh-TW" sz="5400" b="1" i="1" dirty="0">
                <a:solidFill>
                  <a:schemeClr val="folHlink"/>
                </a:solidFill>
                <a:latin typeface="Times New Roman" pitchFamily="18" charset="0"/>
              </a:rPr>
              <a:t>f</a:t>
            </a:r>
            <a:r>
              <a:rPr lang="en-US" altLang="zh-TW" sz="5400" b="1" dirty="0">
                <a:solidFill>
                  <a:schemeClr val="folHlink"/>
                </a:solidFill>
              </a:rPr>
              <a:t>(</a:t>
            </a:r>
            <a:r>
              <a:rPr lang="en-US" altLang="zh-TW" sz="5400" b="1" i="1" dirty="0">
                <a:solidFill>
                  <a:schemeClr val="folHlink"/>
                </a:solidFill>
                <a:latin typeface="Times New Roman" pitchFamily="18" charset="0"/>
              </a:rPr>
              <a:t>x</a:t>
            </a:r>
            <a:r>
              <a:rPr lang="en-US" altLang="zh-TW" sz="5400" b="1" dirty="0">
                <a:solidFill>
                  <a:schemeClr val="folHlink"/>
                </a:solidFill>
              </a:rPr>
              <a:t>) = </a:t>
            </a:r>
            <a:r>
              <a:rPr lang="en-US" altLang="zh-TW" sz="5400" b="1" dirty="0">
                <a:solidFill>
                  <a:schemeClr val="folHlink"/>
                </a:solidFill>
                <a:latin typeface="Symbol" pitchFamily="18" charset="2"/>
              </a:rPr>
              <a:t>l</a:t>
            </a:r>
            <a:r>
              <a:rPr lang="en-US" altLang="zh-TW" sz="5400" b="1" i="1" dirty="0">
                <a:solidFill>
                  <a:schemeClr val="folHlink"/>
                </a:solidFill>
                <a:latin typeface="Times New Roman" pitchFamily="18" charset="0"/>
              </a:rPr>
              <a:t>e</a:t>
            </a:r>
            <a:r>
              <a:rPr lang="en-US" altLang="zh-TW" sz="5400" b="1" baseline="30000" dirty="0">
                <a:solidFill>
                  <a:schemeClr val="folHlink"/>
                </a:solidFill>
              </a:rPr>
              <a:t>-</a:t>
            </a:r>
            <a:r>
              <a:rPr lang="en-US" altLang="zh-TW" sz="5400" b="1" baseline="30000" dirty="0">
                <a:solidFill>
                  <a:schemeClr val="folHlink"/>
                </a:solidFill>
                <a:latin typeface="Symbol" pitchFamily="18" charset="2"/>
              </a:rPr>
              <a:t>l</a:t>
            </a:r>
            <a:r>
              <a:rPr lang="en-US" altLang="zh-TW" sz="5400" b="1" i="1" baseline="30000" dirty="0">
                <a:solidFill>
                  <a:schemeClr val="folHlink"/>
                </a:solidFill>
                <a:latin typeface="Times New Roman" pitchFamily="18" charset="0"/>
              </a:rPr>
              <a:t>x</a:t>
            </a:r>
            <a:r>
              <a:rPr lang="en-US" altLang="zh-TW" sz="5400" b="1" dirty="0">
                <a:solidFill>
                  <a:schemeClr val="folHlink"/>
                </a:solidFill>
              </a:rPr>
              <a:t>,    </a:t>
            </a:r>
            <a:r>
              <a:rPr lang="en-US" altLang="zh-TW" sz="5400" b="1" i="1" dirty="0">
                <a:solidFill>
                  <a:schemeClr val="folHlink"/>
                </a:solidFill>
                <a:latin typeface="Times New Roman" pitchFamily="18" charset="0"/>
              </a:rPr>
              <a:t>x</a:t>
            </a:r>
            <a:r>
              <a:rPr lang="en-US" altLang="zh-TW" sz="5400" b="1" i="1" dirty="0">
                <a:solidFill>
                  <a:schemeClr val="folHlink"/>
                </a:solidFill>
              </a:rPr>
              <a:t> </a:t>
            </a:r>
            <a:r>
              <a:rPr lang="en-US" altLang="zh-TW" sz="5400" b="1" dirty="0">
                <a:solidFill>
                  <a:schemeClr val="folHlink"/>
                </a:solidFill>
                <a:sym typeface="Symbol" pitchFamily="18" charset="2"/>
              </a:rPr>
              <a:t> </a:t>
            </a:r>
            <a:r>
              <a:rPr lang="en-US" altLang="zh-TW" sz="5400" b="1" dirty="0" smtClean="0">
                <a:solidFill>
                  <a:schemeClr val="folHlink"/>
                </a:solidFill>
              </a:rPr>
              <a:t>0</a:t>
            </a:r>
          </a:p>
          <a:p>
            <a:pPr>
              <a:buFont typeface="Wingdings" pitchFamily="2" charset="2"/>
              <a:buNone/>
            </a:pPr>
            <a:r>
              <a:rPr lang="en-US" altLang="zh-TW" dirty="0" smtClean="0"/>
              <a:t>where</a:t>
            </a:r>
            <a:r>
              <a:rPr lang="en-US" altLang="zh-TW" dirty="0" smtClean="0">
                <a:latin typeface="Symbol" pitchFamily="18" charset="2"/>
              </a:rPr>
              <a:t> </a:t>
            </a:r>
            <a:r>
              <a:rPr lang="en-US" altLang="zh-TW" dirty="0">
                <a:latin typeface="Symbol" pitchFamily="18" charset="2"/>
              </a:rPr>
              <a:t>l</a:t>
            </a:r>
            <a:r>
              <a:rPr lang="en-US" altLang="zh-TW" dirty="0"/>
              <a:t> is a parameter (</a:t>
            </a:r>
            <a:r>
              <a:rPr lang="en-US" altLang="zh-TW" b="1" dirty="0">
                <a:solidFill>
                  <a:schemeClr val="accent2"/>
                </a:solidFill>
              </a:rPr>
              <a:t>mean </a:t>
            </a:r>
            <a:r>
              <a:rPr lang="en-US" altLang="zh-TW" b="1" dirty="0" smtClean="0">
                <a:solidFill>
                  <a:schemeClr val="accent2"/>
                </a:solidFill>
              </a:rPr>
              <a:t>arrival rate</a:t>
            </a:r>
            <a:r>
              <a:rPr lang="en-US" altLang="zh-TW" dirty="0" smtClean="0"/>
              <a:t> or mean occurrence rate) </a:t>
            </a:r>
            <a:r>
              <a:rPr lang="en-US" altLang="zh-TW" dirty="0"/>
              <a:t>of the distribution (</a:t>
            </a:r>
            <a:r>
              <a:rPr lang="en-US" altLang="zh-TW" dirty="0">
                <a:latin typeface="Symbol" pitchFamily="18" charset="2"/>
              </a:rPr>
              <a:t>l</a:t>
            </a:r>
            <a:r>
              <a:rPr lang="en-US" altLang="zh-TW" dirty="0"/>
              <a:t>&gt;0)</a:t>
            </a:r>
            <a:endParaRPr lang="zh-TW" altLang="en-US" dirty="0"/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91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6598658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39700" y="260648"/>
            <a:ext cx="8896350" cy="141994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Exponential Distribution  2/2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484784"/>
            <a:ext cx="8032700" cy="5112568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4800" dirty="0"/>
              <a:t>When </a:t>
            </a:r>
            <a:r>
              <a:rPr lang="en-US" altLang="zh-TW" sz="4800" b="1" dirty="0">
                <a:solidFill>
                  <a:schemeClr val="accent2"/>
                </a:solidFill>
              </a:rPr>
              <a:t>the number </a:t>
            </a:r>
            <a:r>
              <a:rPr lang="en-US" altLang="zh-TW" sz="4800" dirty="0"/>
              <a:t>of occurrences of an event follows the </a:t>
            </a:r>
            <a:r>
              <a:rPr lang="en-US" altLang="zh-TW" sz="4800" b="1" dirty="0">
                <a:solidFill>
                  <a:schemeClr val="folHlink"/>
                </a:solidFill>
              </a:rPr>
              <a:t>Poisson distribution</a:t>
            </a:r>
            <a:r>
              <a:rPr lang="en-US" altLang="zh-TW" sz="4800" dirty="0"/>
              <a:t>, </a:t>
            </a:r>
            <a:r>
              <a:rPr lang="en-US" altLang="zh-TW" sz="4800" b="1" dirty="0">
                <a:solidFill>
                  <a:srgbClr val="FFFF00"/>
                </a:solidFill>
              </a:rPr>
              <a:t>the time </a:t>
            </a:r>
            <a:r>
              <a:rPr lang="en-US" altLang="zh-TW" sz="4800" dirty="0"/>
              <a:t>between occurrences follows the </a:t>
            </a:r>
            <a:r>
              <a:rPr lang="en-US" altLang="zh-TW" sz="4800" b="1" dirty="0">
                <a:solidFill>
                  <a:srgbClr val="FFFF00"/>
                </a:solidFill>
              </a:rPr>
              <a:t>exponential distribution</a:t>
            </a:r>
            <a:r>
              <a:rPr lang="en-US" altLang="zh-TW" sz="4800" dirty="0"/>
              <a:t>.</a:t>
            </a:r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92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0700708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60648"/>
            <a:ext cx="8645525" cy="1800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Apply Exponential Distribution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2988" y="2060575"/>
            <a:ext cx="7777162" cy="4314825"/>
          </a:xfrm>
        </p:spPr>
        <p:txBody>
          <a:bodyPr/>
          <a:lstStyle/>
          <a:p>
            <a:r>
              <a:rPr lang="en-US" altLang="zh-TW"/>
              <a:t>The length of time between telephone calls</a:t>
            </a:r>
          </a:p>
          <a:p>
            <a:r>
              <a:rPr lang="en-US" altLang="zh-TW"/>
              <a:t>The length of time between arrivals at a service station</a:t>
            </a:r>
          </a:p>
          <a:p>
            <a:r>
              <a:rPr lang="en-US" altLang="zh-TW"/>
              <a:t>The life-time of electronic components.</a:t>
            </a:r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93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1814784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60350"/>
            <a:ext cx="8362950" cy="16764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Expected </a:t>
            </a:r>
            <a:r>
              <a:rPr lang="en-US" altLang="zh-TW" dirty="0" smtClean="0"/>
              <a:t>Value </a:t>
            </a:r>
            <a:r>
              <a:rPr lang="en-US" altLang="zh-TW" dirty="0"/>
              <a:t>and Variance of </a:t>
            </a:r>
            <a:r>
              <a:rPr lang="en-US" altLang="zh-TW" i="1" dirty="0">
                <a:latin typeface="Times New Roman" pitchFamily="18" charset="0"/>
                <a:cs typeface="Times New Roman" pitchFamily="18" charset="0"/>
              </a:rPr>
              <a:t>Exp</a:t>
            </a:r>
            <a:r>
              <a:rPr lang="en-US" altLang="zh-TW" dirty="0"/>
              <a:t>(</a:t>
            </a:r>
            <a:r>
              <a:rPr lang="en-US" altLang="zh-TW" dirty="0">
                <a:latin typeface="Symbol" pitchFamily="18" charset="2"/>
              </a:rPr>
              <a:t>l</a:t>
            </a:r>
            <a:r>
              <a:rPr lang="en-US" altLang="zh-TW" dirty="0"/>
              <a:t>)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592" y="1918820"/>
            <a:ext cx="7772400" cy="3886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dirty="0"/>
              <a:t>A random variable is exponentially distributed with</a:t>
            </a:r>
          </a:p>
          <a:p>
            <a:r>
              <a:rPr lang="en-US" altLang="zh-TW" i="1" dirty="0">
                <a:latin typeface="Times New Roman" pitchFamily="18" charset="0"/>
                <a:hlinkClick r:id="rId2" action="ppaction://hlinksldjump"/>
              </a:rPr>
              <a:t>E</a:t>
            </a:r>
            <a:r>
              <a:rPr lang="en-US" altLang="zh-TW" dirty="0">
                <a:hlinkClick r:id="rId2" action="ppaction://hlinksldjump"/>
              </a:rPr>
              <a:t>(</a:t>
            </a:r>
            <a:r>
              <a:rPr lang="en-US" altLang="zh-TW" i="1" dirty="0">
                <a:latin typeface="Times New Roman" pitchFamily="18" charset="0"/>
                <a:hlinkClick r:id="rId2" action="ppaction://hlinksldjump"/>
              </a:rPr>
              <a:t>X</a:t>
            </a:r>
            <a:r>
              <a:rPr lang="en-US" altLang="zh-TW" dirty="0">
                <a:hlinkClick r:id="rId2" action="ppaction://hlinksldjump"/>
              </a:rPr>
              <a:t>) </a:t>
            </a:r>
            <a:r>
              <a:rPr lang="en-US" altLang="zh-TW" dirty="0"/>
              <a:t>= 1/</a:t>
            </a:r>
            <a:r>
              <a:rPr lang="en-US" altLang="zh-TW" dirty="0">
                <a:latin typeface="Symbol" pitchFamily="18" charset="2"/>
              </a:rPr>
              <a:t>l</a:t>
            </a:r>
            <a:r>
              <a:rPr lang="en-US" altLang="zh-TW" dirty="0"/>
              <a:t>           </a:t>
            </a:r>
          </a:p>
          <a:p>
            <a:r>
              <a:rPr lang="en-US" altLang="zh-TW" i="1" dirty="0" err="1">
                <a:latin typeface="Times New Roman" pitchFamily="18" charset="0"/>
                <a:hlinkClick r:id="rId3" action="ppaction://hlinksldjump"/>
              </a:rPr>
              <a:t>Var</a:t>
            </a:r>
            <a:r>
              <a:rPr lang="en-US" altLang="zh-TW" dirty="0">
                <a:hlinkClick r:id="rId3" action="ppaction://hlinksldjump"/>
              </a:rPr>
              <a:t>(</a:t>
            </a:r>
            <a:r>
              <a:rPr lang="en-US" altLang="zh-TW" i="1" dirty="0">
                <a:latin typeface="Times New Roman" pitchFamily="18" charset="0"/>
                <a:hlinkClick r:id="rId3" action="ppaction://hlinksldjump"/>
              </a:rPr>
              <a:t>X</a:t>
            </a:r>
            <a:r>
              <a:rPr lang="en-US" altLang="zh-TW" dirty="0">
                <a:hlinkClick r:id="rId3" action="ppaction://hlinksldjump"/>
              </a:rPr>
              <a:t>) </a:t>
            </a:r>
            <a:r>
              <a:rPr lang="en-US" altLang="zh-TW" dirty="0"/>
              <a:t>= 1/(</a:t>
            </a:r>
            <a:r>
              <a:rPr lang="en-US" altLang="zh-TW" dirty="0">
                <a:latin typeface="Symbol" pitchFamily="18" charset="2"/>
              </a:rPr>
              <a:t>l</a:t>
            </a:r>
            <a:r>
              <a:rPr lang="en-US" altLang="zh-TW" i="1" baseline="30000" dirty="0">
                <a:latin typeface="Times New Roman" pitchFamily="18" charset="0"/>
              </a:rPr>
              <a:t>2</a:t>
            </a:r>
            <a:r>
              <a:rPr lang="en-US" altLang="zh-TW" dirty="0"/>
              <a:t>)</a:t>
            </a:r>
          </a:p>
          <a:p>
            <a:r>
              <a:rPr lang="en-US" altLang="zh-TW" b="1" i="1" dirty="0">
                <a:solidFill>
                  <a:schemeClr val="folHlink"/>
                </a:solidFill>
                <a:latin typeface="Times New Roman" pitchFamily="18" charset="0"/>
                <a:hlinkClick r:id="rId4" action="ppaction://hlinksldjump"/>
              </a:rPr>
              <a:t>P</a:t>
            </a:r>
            <a:r>
              <a:rPr lang="en-US" altLang="zh-TW" b="1" dirty="0">
                <a:solidFill>
                  <a:schemeClr val="folHlink"/>
                </a:solidFill>
                <a:hlinkClick r:id="rId4" action="ppaction://hlinksldjump"/>
              </a:rPr>
              <a:t>(</a:t>
            </a:r>
            <a:r>
              <a:rPr lang="en-US" altLang="zh-TW" b="1" i="1" dirty="0">
                <a:solidFill>
                  <a:schemeClr val="folHlink"/>
                </a:solidFill>
                <a:latin typeface="Times New Roman" pitchFamily="18" charset="0"/>
                <a:hlinkClick r:id="rId4" action="ppaction://hlinksldjump"/>
              </a:rPr>
              <a:t>X</a:t>
            </a:r>
            <a:r>
              <a:rPr lang="en-US" altLang="zh-TW" b="1" i="1" dirty="0">
                <a:solidFill>
                  <a:schemeClr val="folHlink"/>
                </a:solidFill>
                <a:hlinkClick r:id="rId4" action="ppaction://hlinksldjump"/>
              </a:rPr>
              <a:t> </a:t>
            </a:r>
            <a:r>
              <a:rPr lang="en-US" altLang="zh-TW" sz="4800" b="1" dirty="0">
                <a:solidFill>
                  <a:schemeClr val="folHlink"/>
                </a:solidFill>
                <a:sym typeface="Symbol" pitchFamily="18" charset="2"/>
                <a:hlinkClick r:id="rId4" action="ppaction://hlinksldjump"/>
              </a:rPr>
              <a:t></a:t>
            </a:r>
            <a:r>
              <a:rPr lang="en-US" altLang="zh-TW" b="1" dirty="0">
                <a:solidFill>
                  <a:schemeClr val="folHlink"/>
                </a:solidFill>
                <a:hlinkClick r:id="rId4" action="ppaction://hlinksldjump"/>
              </a:rPr>
              <a:t> </a:t>
            </a:r>
            <a:r>
              <a:rPr lang="en-US" altLang="zh-TW" b="1" i="1" dirty="0">
                <a:solidFill>
                  <a:schemeClr val="folHlink"/>
                </a:solidFill>
                <a:latin typeface="Times New Roman" pitchFamily="18" charset="0"/>
                <a:hlinkClick r:id="rId4" action="ppaction://hlinksldjump"/>
              </a:rPr>
              <a:t>a</a:t>
            </a:r>
            <a:r>
              <a:rPr lang="en-US" altLang="zh-TW" b="1" dirty="0">
                <a:solidFill>
                  <a:schemeClr val="folHlink"/>
                </a:solidFill>
                <a:hlinkClick r:id="rId4" action="ppaction://hlinksldjump"/>
              </a:rPr>
              <a:t>) </a:t>
            </a:r>
            <a:r>
              <a:rPr lang="en-US" altLang="zh-TW" b="1" dirty="0"/>
              <a:t>= </a:t>
            </a:r>
            <a:r>
              <a:rPr lang="en-US" altLang="zh-TW" b="1" i="1" dirty="0">
                <a:latin typeface="Times New Roman" pitchFamily="18" charset="0"/>
              </a:rPr>
              <a:t>e</a:t>
            </a:r>
            <a:r>
              <a:rPr lang="en-US" altLang="zh-TW" b="1" baseline="30000" dirty="0"/>
              <a:t>-</a:t>
            </a:r>
            <a:r>
              <a:rPr lang="en-US" altLang="zh-TW" b="1" baseline="30000" dirty="0">
                <a:latin typeface="Symbol" pitchFamily="18" charset="2"/>
              </a:rPr>
              <a:t>l</a:t>
            </a:r>
            <a:r>
              <a:rPr lang="en-US" altLang="zh-TW" b="1" i="1" baseline="30000" dirty="0">
                <a:latin typeface="Times New Roman" pitchFamily="18" charset="0"/>
              </a:rPr>
              <a:t>a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1258888" y="5876925"/>
            <a:ext cx="63373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0" lang="en-US" altLang="zh-TW" sz="4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=&gt; </a:t>
            </a:r>
            <a:r>
              <a:rPr kumimoji="0" lang="en-US" altLang="zh-TW" sz="4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</a:t>
            </a:r>
            <a:r>
              <a:rPr kumimoji="0" lang="en-US" altLang="zh-TW" sz="48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(</a:t>
            </a:r>
            <a:r>
              <a:rPr kumimoji="0" lang="en-US" altLang="zh-TW" sz="4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 </a:t>
            </a:r>
            <a:r>
              <a:rPr kumimoji="0" lang="en-US" altLang="zh-TW" sz="48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sym typeface="Symbol" pitchFamily="18" charset="2"/>
              </a:rPr>
              <a:t></a:t>
            </a:r>
            <a:r>
              <a:rPr kumimoji="0" lang="en-US" altLang="zh-TW" sz="48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</a:t>
            </a:r>
            <a:r>
              <a:rPr kumimoji="0" lang="en-US" altLang="zh-TW" sz="4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</a:t>
            </a:r>
            <a:r>
              <a:rPr kumimoji="0" lang="en-US" altLang="zh-TW" sz="48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) </a:t>
            </a:r>
            <a:r>
              <a:rPr kumimoji="0" lang="en-US" altLang="zh-TW" sz="4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= 1 </a:t>
            </a:r>
            <a:r>
              <a:rPr kumimoji="0" lang="en-US" altLang="zh-TW" sz="4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–</a:t>
            </a:r>
            <a:r>
              <a:rPr kumimoji="0" lang="en-US" altLang="zh-TW" sz="48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</a:t>
            </a:r>
            <a:r>
              <a:rPr kumimoji="0" lang="en-US" altLang="zh-TW" sz="4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e</a:t>
            </a:r>
            <a:r>
              <a:rPr kumimoji="0" lang="en-US" altLang="zh-TW" sz="4800" baseline="30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-</a:t>
            </a:r>
            <a:r>
              <a:rPr kumimoji="0" lang="en-US" altLang="zh-TW" sz="4800" baseline="30000" dirty="0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l</a:t>
            </a:r>
            <a:r>
              <a:rPr kumimoji="0" lang="en-US" altLang="zh-TW" sz="4800" i="1" baseline="30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</a:t>
            </a:r>
            <a:endParaRPr kumimoji="0" lang="zh-TW" altLang="en-US" sz="4800" i="1" baseline="30000" dirty="0"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8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94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" name="橢圓 1"/>
          <p:cNvSpPr/>
          <p:nvPr/>
        </p:nvSpPr>
        <p:spPr bwMode="auto">
          <a:xfrm>
            <a:off x="2267744" y="5157192"/>
            <a:ext cx="648072" cy="7197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0480510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0" grpId="0" autoUpdateAnimBg="0"/>
      <p:bldP spid="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grpSp>
        <p:nvGrpSpPr>
          <p:cNvPr id="35875" name="Group 35"/>
          <p:cNvGrpSpPr>
            <a:grpSpLocks/>
          </p:cNvGrpSpPr>
          <p:nvPr/>
        </p:nvGrpSpPr>
        <p:grpSpPr bwMode="auto">
          <a:xfrm>
            <a:off x="107950" y="1371600"/>
            <a:ext cx="5486400" cy="2968625"/>
            <a:chOff x="384" y="864"/>
            <a:chExt cx="3456" cy="1870"/>
          </a:xfrm>
        </p:grpSpPr>
        <p:graphicFrame>
          <p:nvGraphicFramePr>
            <p:cNvPr id="302081" name="Object 1"/>
            <p:cNvGraphicFramePr>
              <a:graphicFrameLocks noChangeAspect="1"/>
            </p:cNvGraphicFramePr>
            <p:nvPr/>
          </p:nvGraphicFramePr>
          <p:xfrm>
            <a:off x="384" y="864"/>
            <a:ext cx="3456" cy="18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7302" name="工作表" r:id="rId4" imgW="5083200" imgH="2592000" progId="Excel.Sheet.8">
                    <p:embed/>
                  </p:oleObj>
                </mc:Choice>
                <mc:Fallback>
                  <p:oleObj name="工作表" r:id="rId4" imgW="5083200" imgH="2592000" progId="Excel.Shee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864"/>
                          <a:ext cx="3456" cy="18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49" name="Text Box 9"/>
            <p:cNvSpPr txBox="1">
              <a:spLocks noChangeArrowheads="1"/>
            </p:cNvSpPr>
            <p:nvPr/>
          </p:nvSpPr>
          <p:spPr bwMode="auto">
            <a:xfrm>
              <a:off x="768" y="2439"/>
              <a:ext cx="213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kumimoji="0" lang="zh-TW" altLang="en-US" sz="2000" b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0      1      2      3      4      5</a:t>
              </a:r>
            </a:p>
          </p:txBody>
        </p:sp>
      </p:grpSp>
      <p:grpSp>
        <p:nvGrpSpPr>
          <p:cNvPr id="35868" name="Group 28"/>
          <p:cNvGrpSpPr>
            <a:grpSpLocks/>
          </p:cNvGrpSpPr>
          <p:nvPr/>
        </p:nvGrpSpPr>
        <p:grpSpPr bwMode="auto">
          <a:xfrm>
            <a:off x="946150" y="1679575"/>
            <a:ext cx="2797175" cy="758825"/>
            <a:chOff x="1344" y="1058"/>
            <a:chExt cx="1762" cy="478"/>
          </a:xfrm>
        </p:grpSpPr>
        <p:sp>
          <p:nvSpPr>
            <p:cNvPr id="35843" name="Text Box 3"/>
            <p:cNvSpPr txBox="1">
              <a:spLocks noChangeArrowheads="1"/>
            </p:cNvSpPr>
            <p:nvPr/>
          </p:nvSpPr>
          <p:spPr bwMode="auto">
            <a:xfrm>
              <a:off x="1920" y="1058"/>
              <a:ext cx="1186" cy="3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kumimoji="0" lang="en-US" altLang="zh-TW" sz="2800" i="1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f</a:t>
              </a:r>
              <a:r>
                <a:rPr kumimoji="0" lang="en-US" altLang="zh-TW" sz="28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</a:t>
              </a:r>
              <a:r>
                <a:rPr kumimoji="0" lang="en-US" altLang="zh-TW" sz="2800" i="1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x</a:t>
              </a:r>
              <a:r>
                <a:rPr kumimoji="0" lang="en-US" altLang="zh-TW" sz="28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) = 2</a:t>
              </a:r>
              <a:r>
                <a:rPr kumimoji="0" lang="en-US" altLang="zh-TW" sz="2800" i="1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e</a:t>
              </a:r>
              <a:r>
                <a:rPr kumimoji="0" lang="en-US" altLang="zh-TW" sz="2800" i="1" baseline="300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-</a:t>
              </a:r>
              <a:r>
                <a:rPr kumimoji="0" lang="en-US" altLang="zh-TW" sz="2800" baseline="300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2</a:t>
              </a:r>
              <a:r>
                <a:rPr kumimoji="0" lang="en-US" altLang="zh-TW" sz="2800" i="1" baseline="300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x</a:t>
              </a:r>
              <a:endParaRPr kumimoji="0" lang="en-US" altLang="zh-TW" sz="280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35846" name="Line 6"/>
            <p:cNvSpPr>
              <a:spLocks noChangeShapeType="1"/>
            </p:cNvSpPr>
            <p:nvPr/>
          </p:nvSpPr>
          <p:spPr bwMode="auto">
            <a:xfrm flipH="1">
              <a:off x="1344" y="1344"/>
              <a:ext cx="576" cy="192"/>
            </a:xfrm>
            <a:prstGeom prst="line">
              <a:avLst/>
            </a:prstGeom>
            <a:noFill/>
            <a:ln w="28575">
              <a:solidFill>
                <a:srgbClr val="003399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5869" name="Group 29"/>
          <p:cNvGrpSpPr>
            <a:grpSpLocks/>
          </p:cNvGrpSpPr>
          <p:nvPr/>
        </p:nvGrpSpPr>
        <p:grpSpPr bwMode="auto">
          <a:xfrm>
            <a:off x="1258888" y="2289176"/>
            <a:ext cx="3170238" cy="1058863"/>
            <a:chOff x="1541" y="1442"/>
            <a:chExt cx="1997" cy="667"/>
          </a:xfrm>
        </p:grpSpPr>
        <p:sp>
          <p:nvSpPr>
            <p:cNvPr id="35844" name="Text Box 4"/>
            <p:cNvSpPr txBox="1">
              <a:spLocks noChangeArrowheads="1"/>
            </p:cNvSpPr>
            <p:nvPr/>
          </p:nvSpPr>
          <p:spPr bwMode="auto">
            <a:xfrm>
              <a:off x="2352" y="1442"/>
              <a:ext cx="1186" cy="3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kumimoji="0" lang="en-US" altLang="zh-TW" sz="2800" i="1">
                  <a:solidFill>
                    <a:srgbClr val="FF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f</a:t>
              </a:r>
              <a:r>
                <a:rPr kumimoji="0" lang="en-US" altLang="zh-TW" sz="2800">
                  <a:solidFill>
                    <a:srgbClr val="FF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</a:t>
              </a:r>
              <a:r>
                <a:rPr kumimoji="0" lang="en-US" altLang="zh-TW" sz="2800" i="1">
                  <a:solidFill>
                    <a:srgbClr val="FF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x</a:t>
              </a:r>
              <a:r>
                <a:rPr kumimoji="0" lang="en-US" altLang="zh-TW" sz="2800">
                  <a:solidFill>
                    <a:srgbClr val="FF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) = 1</a:t>
              </a:r>
              <a:r>
                <a:rPr kumimoji="0" lang="en-US" altLang="zh-TW" sz="2800" i="1">
                  <a:solidFill>
                    <a:srgbClr val="FF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e</a:t>
              </a:r>
              <a:r>
                <a:rPr kumimoji="0" lang="en-US" altLang="zh-TW" sz="2800" i="1" baseline="30000">
                  <a:solidFill>
                    <a:srgbClr val="FF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-</a:t>
              </a:r>
              <a:r>
                <a:rPr kumimoji="0" lang="en-US" altLang="zh-TW" sz="2800" baseline="30000">
                  <a:solidFill>
                    <a:srgbClr val="FF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</a:t>
              </a:r>
              <a:r>
                <a:rPr kumimoji="0" lang="en-US" altLang="zh-TW" sz="2800" i="1" baseline="30000">
                  <a:solidFill>
                    <a:srgbClr val="FF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x</a:t>
              </a:r>
              <a:endParaRPr kumimoji="0" lang="en-US" altLang="zh-TW" sz="280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35847" name="Line 7"/>
            <p:cNvSpPr>
              <a:spLocks noChangeShapeType="1"/>
            </p:cNvSpPr>
            <p:nvPr/>
          </p:nvSpPr>
          <p:spPr bwMode="auto">
            <a:xfrm flipH="1">
              <a:off x="1541" y="1632"/>
              <a:ext cx="811" cy="477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5870" name="Group 30"/>
          <p:cNvGrpSpPr>
            <a:grpSpLocks/>
          </p:cNvGrpSpPr>
          <p:nvPr/>
        </p:nvGrpSpPr>
        <p:grpSpPr bwMode="auto">
          <a:xfrm>
            <a:off x="2698751" y="2898775"/>
            <a:ext cx="2636838" cy="835025"/>
            <a:chOff x="2448" y="1826"/>
            <a:chExt cx="1661" cy="526"/>
          </a:xfrm>
        </p:grpSpPr>
        <p:sp>
          <p:nvSpPr>
            <p:cNvPr id="35845" name="Text Box 5"/>
            <p:cNvSpPr txBox="1">
              <a:spLocks noChangeArrowheads="1"/>
            </p:cNvSpPr>
            <p:nvPr/>
          </p:nvSpPr>
          <p:spPr bwMode="auto">
            <a:xfrm>
              <a:off x="2880" y="1826"/>
              <a:ext cx="1229" cy="3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kumimoji="0" lang="en-US" altLang="zh-TW" sz="2800" i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f</a:t>
              </a:r>
              <a:r>
                <a:rPr kumimoji="0" lang="en-US" altLang="zh-TW" sz="28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</a:t>
              </a:r>
              <a:r>
                <a:rPr kumimoji="0" lang="en-US" altLang="zh-TW" sz="2800" i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x</a:t>
              </a:r>
              <a:r>
                <a:rPr kumimoji="0" lang="en-US" altLang="zh-TW" sz="28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) =</a:t>
              </a:r>
              <a:r>
                <a:rPr kumimoji="0" lang="en-US" altLang="zh-TW" sz="2800" i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.</a:t>
              </a:r>
              <a:r>
                <a:rPr kumimoji="0" lang="en-US" altLang="zh-TW" sz="28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5</a:t>
              </a:r>
              <a:r>
                <a:rPr kumimoji="0" lang="en-US" altLang="zh-TW" sz="2800" i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e</a:t>
              </a:r>
              <a:r>
                <a:rPr kumimoji="0" lang="en-US" altLang="zh-TW" sz="2800" i="1" baseline="300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-.</a:t>
              </a:r>
              <a:r>
                <a:rPr kumimoji="0" lang="en-US" altLang="zh-TW" sz="2800" baseline="300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5</a:t>
              </a:r>
              <a:r>
                <a:rPr kumimoji="0" lang="en-US" altLang="zh-TW" sz="2800" i="1" baseline="300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x</a:t>
              </a:r>
              <a:endParaRPr kumimoji="0" lang="en-US" altLang="zh-TW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35848" name="Line 8"/>
            <p:cNvSpPr>
              <a:spLocks noChangeShapeType="1"/>
            </p:cNvSpPr>
            <p:nvPr/>
          </p:nvSpPr>
          <p:spPr bwMode="auto">
            <a:xfrm flipH="1">
              <a:off x="2448" y="2016"/>
              <a:ext cx="432" cy="336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aphicFrame>
        <p:nvGraphicFramePr>
          <p:cNvPr id="302080" name="Object 0"/>
          <p:cNvGraphicFramePr>
            <a:graphicFrameLocks noChangeAspect="1"/>
          </p:cNvGraphicFramePr>
          <p:nvPr/>
        </p:nvGraphicFramePr>
        <p:xfrm>
          <a:off x="4468813" y="4267200"/>
          <a:ext cx="4495800" cy="229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303" name="工作表" r:id="rId6" imgW="5083200" imgH="2592000" progId="Excel.Sheet.8">
                  <p:embed/>
                </p:oleObj>
              </mc:Choice>
              <mc:Fallback>
                <p:oleObj name="工作表" r:id="rId6" imgW="5083200" imgH="25920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8813" y="4267200"/>
                        <a:ext cx="4495800" cy="229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4" name="Text Box 14"/>
          <p:cNvSpPr txBox="1">
            <a:spLocks noChangeArrowheads="1"/>
          </p:cNvSpPr>
          <p:nvPr/>
        </p:nvSpPr>
        <p:spPr bwMode="auto">
          <a:xfrm>
            <a:off x="5065713" y="6021388"/>
            <a:ext cx="3873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3200" i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a</a:t>
            </a:r>
          </a:p>
        </p:txBody>
      </p:sp>
      <p:sp>
        <p:nvSpPr>
          <p:cNvPr id="35855" name="Text Box 15"/>
          <p:cNvSpPr txBox="1">
            <a:spLocks noChangeArrowheads="1"/>
          </p:cNvSpPr>
          <p:nvPr/>
        </p:nvSpPr>
        <p:spPr bwMode="auto">
          <a:xfrm>
            <a:off x="5697538" y="6021388"/>
            <a:ext cx="3873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3200" i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b</a:t>
            </a:r>
          </a:p>
        </p:txBody>
      </p:sp>
      <p:sp>
        <p:nvSpPr>
          <p:cNvPr id="35857" name="Line 17"/>
          <p:cNvSpPr>
            <a:spLocks noChangeShapeType="1"/>
          </p:cNvSpPr>
          <p:nvPr/>
        </p:nvSpPr>
        <p:spPr bwMode="auto">
          <a:xfrm flipV="1">
            <a:off x="5805488" y="6013450"/>
            <a:ext cx="3175" cy="2286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5856" name="Line 16"/>
          <p:cNvSpPr>
            <a:spLocks noChangeShapeType="1"/>
          </p:cNvSpPr>
          <p:nvPr/>
        </p:nvSpPr>
        <p:spPr bwMode="auto">
          <a:xfrm flipV="1">
            <a:off x="5307013" y="5486400"/>
            <a:ext cx="0" cy="7620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5866" name="Text Box 26"/>
          <p:cNvSpPr txBox="1">
            <a:spLocks noChangeArrowheads="1"/>
          </p:cNvSpPr>
          <p:nvPr/>
        </p:nvSpPr>
        <p:spPr bwMode="auto">
          <a:xfrm>
            <a:off x="685800" y="4770438"/>
            <a:ext cx="2817813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kumimoji="0" lang="en-US" altLang="zh-TW" sz="48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</a:t>
            </a:r>
            <a:r>
              <a:rPr kumimoji="0" lang="en-US" altLang="zh-TW" sz="48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(</a:t>
            </a:r>
            <a:r>
              <a:rPr kumimoji="0" lang="en-US" altLang="zh-TW" sz="48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a&lt;x&lt;b</a:t>
            </a:r>
            <a:r>
              <a:rPr kumimoji="0" lang="en-US" altLang="zh-TW" sz="48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) </a:t>
            </a:r>
          </a:p>
        </p:txBody>
      </p:sp>
      <p:sp>
        <p:nvSpPr>
          <p:cNvPr id="35867" name="Rectangle 27"/>
          <p:cNvSpPr>
            <a:spLocks noGrp="1" noChangeArrowheads="1"/>
          </p:cNvSpPr>
          <p:nvPr>
            <p:ph type="title"/>
          </p:nvPr>
        </p:nvSpPr>
        <p:spPr>
          <a:xfrm>
            <a:off x="468313" y="260648"/>
            <a:ext cx="8389937" cy="115212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Shapes</a:t>
            </a:r>
          </a:p>
        </p:txBody>
      </p:sp>
      <p:sp>
        <p:nvSpPr>
          <p:cNvPr id="35871" name="Text Box 31"/>
          <p:cNvSpPr txBox="1">
            <a:spLocks noChangeArrowheads="1"/>
          </p:cNvSpPr>
          <p:nvPr/>
        </p:nvSpPr>
        <p:spPr bwMode="auto">
          <a:xfrm>
            <a:off x="5670550" y="1473200"/>
            <a:ext cx="2998788" cy="8239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altLang="zh-TW" sz="48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f</a:t>
            </a:r>
            <a:r>
              <a:rPr kumimoji="0" lang="en-US" altLang="zh-TW" sz="48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(</a:t>
            </a:r>
            <a:r>
              <a:rPr kumimoji="0" lang="en-US" altLang="zh-TW" sz="48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</a:t>
            </a:r>
            <a:r>
              <a:rPr kumimoji="0" lang="en-US" altLang="zh-TW" sz="48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)</a:t>
            </a:r>
            <a:r>
              <a:rPr kumimoji="0" lang="en-US" altLang="zh-TW" sz="4800">
                <a:effectLst>
                  <a:outerShdw blurRad="38100" dist="38100" dir="2700000" algn="tl">
                    <a:srgbClr val="000000"/>
                  </a:outerShdw>
                </a:effectLst>
              </a:rPr>
              <a:t> = </a:t>
            </a:r>
            <a:r>
              <a:rPr kumimoji="0" lang="en-US" altLang="zh-TW" sz="4800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l</a:t>
            </a:r>
            <a:r>
              <a:rPr kumimoji="0" lang="en-US" altLang="zh-TW" sz="48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e</a:t>
            </a:r>
            <a:r>
              <a:rPr kumimoji="0" lang="en-US" altLang="zh-TW" sz="4800" baseline="30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-</a:t>
            </a:r>
            <a:r>
              <a:rPr kumimoji="0" lang="en-US" altLang="zh-TW" sz="4800" baseline="30000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l</a:t>
            </a:r>
            <a:r>
              <a:rPr kumimoji="0" lang="en-US" altLang="zh-TW" sz="4800" i="1" baseline="30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</a:t>
            </a:r>
            <a:endParaRPr kumimoji="0" lang="zh-TW" altLang="en-US" sz="4800" i="1" baseline="30000"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35872" name="Text Box 32"/>
          <p:cNvSpPr txBox="1">
            <a:spLocks noChangeArrowheads="1"/>
          </p:cNvSpPr>
          <p:nvPr/>
        </p:nvSpPr>
        <p:spPr bwMode="auto">
          <a:xfrm>
            <a:off x="5670550" y="2590800"/>
            <a:ext cx="3222625" cy="14319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For</a:t>
            </a: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 </a:t>
            </a: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l</a:t>
            </a:r>
            <a:r>
              <a:rPr lang="en-US" altLang="zh-TW" sz="4400" i="1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 </a:t>
            </a: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= 0.5,</a:t>
            </a:r>
            <a:r>
              <a:rPr lang="en-US" altLang="zh-TW" sz="4400" i="1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  <a:r>
              <a:rPr lang="en-US" altLang="zh-TW" sz="4400" i="1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and 2</a:t>
            </a:r>
          </a:p>
        </p:txBody>
      </p:sp>
      <p:sp>
        <p:nvSpPr>
          <p:cNvPr id="35873" name="Freeform 33"/>
          <p:cNvSpPr>
            <a:spLocks/>
          </p:cNvSpPr>
          <p:nvPr/>
        </p:nvSpPr>
        <p:spPr bwMode="auto">
          <a:xfrm>
            <a:off x="5307013" y="5445125"/>
            <a:ext cx="488950" cy="803275"/>
          </a:xfrm>
          <a:custGeom>
            <a:avLst/>
            <a:gdLst/>
            <a:ahLst/>
            <a:cxnLst>
              <a:cxn ang="0">
                <a:pos x="0" y="480"/>
              </a:cxn>
              <a:cxn ang="0">
                <a:pos x="0" y="0"/>
              </a:cxn>
              <a:cxn ang="0">
                <a:pos x="48" y="96"/>
              </a:cxn>
              <a:cxn ang="0">
                <a:pos x="96" y="144"/>
              </a:cxn>
              <a:cxn ang="0">
                <a:pos x="144" y="240"/>
              </a:cxn>
              <a:cxn ang="0">
                <a:pos x="240" y="288"/>
              </a:cxn>
              <a:cxn ang="0">
                <a:pos x="288" y="336"/>
              </a:cxn>
              <a:cxn ang="0">
                <a:pos x="288" y="480"/>
              </a:cxn>
              <a:cxn ang="0">
                <a:pos x="0" y="480"/>
              </a:cxn>
            </a:cxnLst>
            <a:rect l="0" t="0" r="r" b="b"/>
            <a:pathLst>
              <a:path w="288" h="480">
                <a:moveTo>
                  <a:pt x="0" y="480"/>
                </a:moveTo>
                <a:lnTo>
                  <a:pt x="0" y="0"/>
                </a:lnTo>
                <a:lnTo>
                  <a:pt x="48" y="96"/>
                </a:lnTo>
                <a:lnTo>
                  <a:pt x="96" y="144"/>
                </a:lnTo>
                <a:lnTo>
                  <a:pt x="144" y="240"/>
                </a:lnTo>
                <a:lnTo>
                  <a:pt x="240" y="288"/>
                </a:lnTo>
                <a:lnTo>
                  <a:pt x="288" y="336"/>
                </a:lnTo>
                <a:lnTo>
                  <a:pt x="288" y="480"/>
                </a:lnTo>
                <a:lnTo>
                  <a:pt x="0" y="48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5865" name="Line 25"/>
          <p:cNvSpPr>
            <a:spLocks noChangeShapeType="1"/>
          </p:cNvSpPr>
          <p:nvPr/>
        </p:nvSpPr>
        <p:spPr bwMode="auto">
          <a:xfrm>
            <a:off x="3554413" y="6019800"/>
            <a:ext cx="1905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5874" name="Text Box 34"/>
          <p:cNvSpPr txBox="1">
            <a:spLocks noChangeArrowheads="1"/>
          </p:cNvSpPr>
          <p:nvPr/>
        </p:nvSpPr>
        <p:spPr bwMode="auto">
          <a:xfrm>
            <a:off x="395288" y="5484813"/>
            <a:ext cx="3262312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kumimoji="0" lang="zh-TW" altLang="zh-TW" sz="4800">
                <a:effectLst>
                  <a:outerShdw blurRad="38100" dist="38100" dir="2700000" algn="tl">
                    <a:srgbClr val="000000"/>
                  </a:outerShdw>
                </a:effectLst>
              </a:rPr>
              <a:t>= </a:t>
            </a:r>
            <a:r>
              <a:rPr kumimoji="0" lang="en-US" altLang="zh-TW" sz="48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e</a:t>
            </a:r>
            <a:r>
              <a:rPr kumimoji="0" lang="en-US" altLang="zh-TW" sz="4800" baseline="30000">
                <a:effectLst>
                  <a:outerShdw blurRad="38100" dist="38100" dir="2700000" algn="tl">
                    <a:srgbClr val="000000"/>
                  </a:outerShdw>
                </a:effectLst>
              </a:rPr>
              <a:t>-</a:t>
            </a:r>
            <a:r>
              <a:rPr kumimoji="0" lang="en-US" altLang="zh-TW" sz="4800" baseline="30000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l</a:t>
            </a:r>
            <a:r>
              <a:rPr kumimoji="0" lang="en-US" altLang="zh-TW" sz="4800" i="1" baseline="30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</a:t>
            </a:r>
            <a:r>
              <a:rPr kumimoji="0" lang="en-US" altLang="zh-TW" sz="4800">
                <a:effectLst>
                  <a:outerShdw blurRad="38100" dist="38100" dir="2700000" algn="tl">
                    <a:srgbClr val="000000"/>
                  </a:outerShdw>
                </a:effectLst>
              </a:rPr>
              <a:t> - </a:t>
            </a:r>
            <a:r>
              <a:rPr kumimoji="0" lang="en-US" altLang="zh-TW" sz="48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e</a:t>
            </a:r>
            <a:r>
              <a:rPr kumimoji="0" lang="en-US" altLang="zh-TW" sz="4800" baseline="30000">
                <a:effectLst>
                  <a:outerShdw blurRad="38100" dist="38100" dir="2700000" algn="tl">
                    <a:srgbClr val="000000"/>
                  </a:outerShdw>
                </a:effectLst>
              </a:rPr>
              <a:t>-</a:t>
            </a:r>
            <a:r>
              <a:rPr kumimoji="0" lang="en-US" altLang="zh-TW" sz="4800" baseline="30000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l</a:t>
            </a:r>
            <a:r>
              <a:rPr kumimoji="0" lang="en-US" altLang="zh-TW" sz="4800" i="1" baseline="30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b</a:t>
            </a:r>
            <a:r>
              <a:rPr kumimoji="0" lang="en-US" altLang="zh-TW" sz="48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</a:t>
            </a:r>
          </a:p>
        </p:txBody>
      </p:sp>
      <p:sp>
        <p:nvSpPr>
          <p:cNvPr id="29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95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8815387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0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5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5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5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5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5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5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54" grpId="0" autoUpdateAnimBg="0"/>
      <p:bldP spid="35855" grpId="0" autoUpdateAnimBg="0"/>
      <p:bldP spid="35857" grpId="0" animBg="1"/>
      <p:bldP spid="35856" grpId="0" animBg="1"/>
      <p:bldP spid="35866" grpId="0" autoUpdateAnimBg="0"/>
      <p:bldP spid="35872" grpId="0" autoUpdateAnimBg="0"/>
      <p:bldP spid="35873" grpId="0" animBg="1"/>
      <p:bldP spid="35865" grpId="0" animBg="1"/>
      <p:bldP spid="35874" grpId="0" autoUpdateAnimBg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0350"/>
            <a:ext cx="8462962" cy="1152426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Example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313" y="1412875"/>
            <a:ext cx="8948737" cy="49688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dirty="0"/>
              <a:t>Cars arrive randomly and independently to a tollbooth at an average of </a:t>
            </a:r>
            <a:r>
              <a:rPr lang="en-US" altLang="zh-TW" b="1" dirty="0">
                <a:solidFill>
                  <a:srgbClr val="FFFF00"/>
                </a:solidFill>
              </a:rPr>
              <a:t>360 cars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FF00"/>
                </a:solidFill>
              </a:rPr>
              <a:t>per hour</a:t>
            </a:r>
            <a:r>
              <a:rPr lang="en-US" altLang="zh-TW" dirty="0"/>
              <a:t>.</a:t>
            </a:r>
          </a:p>
          <a:p>
            <a:pPr>
              <a:buFont typeface="Wingdings" pitchFamily="2" charset="2"/>
              <a:buNone/>
            </a:pPr>
            <a:r>
              <a:rPr lang="en-US" altLang="zh-TW" dirty="0"/>
              <a:t>Use the exponential distribution to find the probability that the next car </a:t>
            </a:r>
            <a:r>
              <a:rPr lang="en-US" altLang="zh-TW" b="1" dirty="0">
                <a:solidFill>
                  <a:schemeClr val="folHlink"/>
                </a:solidFill>
              </a:rPr>
              <a:t>will </a:t>
            </a:r>
            <a:r>
              <a:rPr lang="en-US" altLang="zh-TW" b="1" i="1" dirty="0">
                <a:solidFill>
                  <a:schemeClr val="folHlink"/>
                </a:solidFill>
              </a:rPr>
              <a:t>not</a:t>
            </a:r>
            <a:r>
              <a:rPr lang="en-US" altLang="zh-TW" b="1" dirty="0">
                <a:solidFill>
                  <a:schemeClr val="folHlink"/>
                </a:solidFill>
              </a:rPr>
              <a:t> arrive</a:t>
            </a:r>
            <a:r>
              <a:rPr lang="en-US" altLang="zh-TW" dirty="0"/>
              <a:t> within </a:t>
            </a:r>
            <a:r>
              <a:rPr lang="en-US" altLang="zh-TW" b="1" dirty="0">
                <a:solidFill>
                  <a:schemeClr val="accent2"/>
                </a:solidFill>
              </a:rPr>
              <a:t>half a minute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96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4494701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60648"/>
            <a:ext cx="8075811" cy="144016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/>
              <a:t>Definition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700808"/>
            <a:ext cx="8075811" cy="454563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TW" sz="4800" dirty="0"/>
              <a:t>Let </a:t>
            </a:r>
            <a:r>
              <a:rPr lang="en-US" altLang="zh-TW" sz="4800" i="1" dirty="0">
                <a:latin typeface="Times New Roman" pitchFamily="18" charset="0"/>
              </a:rPr>
              <a:t>X</a:t>
            </a:r>
            <a:r>
              <a:rPr lang="en-US" altLang="zh-TW" sz="4800" dirty="0">
                <a:latin typeface="Times New Roman" pitchFamily="18" charset="0"/>
              </a:rPr>
              <a:t> </a:t>
            </a:r>
            <a:r>
              <a:rPr lang="en-US" altLang="zh-TW" sz="4800" dirty="0" smtClean="0"/>
              <a:t>be </a:t>
            </a:r>
            <a:r>
              <a:rPr lang="en-US" altLang="zh-TW" sz="4800" dirty="0"/>
              <a:t>the time (in minutes) that elapses before the next car arrives.</a:t>
            </a:r>
          </a:p>
          <a:p>
            <a:pPr>
              <a:spcBef>
                <a:spcPts val="0"/>
              </a:spcBef>
            </a:pPr>
            <a:r>
              <a:rPr lang="en-US" altLang="zh-TW" sz="4800" i="1" dirty="0">
                <a:latin typeface="Times New Roman" pitchFamily="18" charset="0"/>
              </a:rPr>
              <a:t>X</a:t>
            </a:r>
            <a:r>
              <a:rPr lang="en-US" altLang="zh-TW" sz="4800" dirty="0"/>
              <a:t> is exponentially distributed with </a:t>
            </a:r>
            <a:r>
              <a:rPr lang="en-US" altLang="zh-TW" sz="4800" dirty="0">
                <a:latin typeface="Symbol" pitchFamily="18" charset="2"/>
              </a:rPr>
              <a:t>l</a:t>
            </a:r>
            <a:r>
              <a:rPr lang="en-US" altLang="zh-TW" sz="4800" dirty="0"/>
              <a:t> = 360/60 = 6 car per minute</a:t>
            </a:r>
            <a:r>
              <a:rPr lang="en-US" altLang="zh-TW" sz="4800" dirty="0" smtClean="0"/>
              <a:t>.</a:t>
            </a:r>
          </a:p>
        </p:txBody>
      </p:sp>
      <p:sp>
        <p:nvSpPr>
          <p:cNvPr id="8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97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71278757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9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9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3" grpId="0" build="p" autoUpdateAnimBg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60648"/>
            <a:ext cx="8075811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 smtClean="0"/>
              <a:t>Question?</a:t>
            </a:r>
            <a:endParaRPr lang="en-US" altLang="zh-TW" dirty="0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01" y="1339982"/>
            <a:ext cx="8208911" cy="216023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TW" sz="4800" dirty="0" smtClean="0"/>
              <a:t>The </a:t>
            </a:r>
            <a:r>
              <a:rPr lang="en-US" altLang="zh-TW" sz="4800" dirty="0"/>
              <a:t>probability </a:t>
            </a:r>
            <a:r>
              <a:rPr lang="en-US" altLang="zh-TW" sz="4800" dirty="0" smtClean="0"/>
              <a:t>that the </a:t>
            </a:r>
            <a:r>
              <a:rPr lang="en-US" altLang="zh-TW" sz="4800" dirty="0"/>
              <a:t>next car will not arrive within </a:t>
            </a:r>
            <a:r>
              <a:rPr lang="en-US" altLang="zh-TW" sz="4800" b="1" dirty="0">
                <a:solidFill>
                  <a:schemeClr val="accent2"/>
                </a:solidFill>
              </a:rPr>
              <a:t>half a </a:t>
            </a:r>
            <a:r>
              <a:rPr lang="en-US" altLang="zh-TW" sz="4800" b="1" dirty="0" smtClean="0">
                <a:solidFill>
                  <a:schemeClr val="accent2"/>
                </a:solidFill>
              </a:rPr>
              <a:t>minute</a:t>
            </a:r>
            <a:r>
              <a:rPr lang="en-US" altLang="zh-TW" sz="4800" dirty="0" smtClean="0"/>
              <a:t>? </a:t>
            </a:r>
          </a:p>
        </p:txBody>
      </p:sp>
      <p:sp>
        <p:nvSpPr>
          <p:cNvPr id="189444" name="Text Box 4"/>
          <p:cNvSpPr txBox="1">
            <a:spLocks noChangeArrowheads="1"/>
          </p:cNvSpPr>
          <p:nvPr/>
        </p:nvSpPr>
        <p:spPr bwMode="auto">
          <a:xfrm>
            <a:off x="899592" y="4766497"/>
            <a:ext cx="7276351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altLang="zh-TW" sz="4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</a:t>
            </a:r>
            <a:r>
              <a:rPr kumimoji="0" lang="en-US" altLang="zh-TW" sz="4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0" lang="en-US" altLang="zh-TW" sz="4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 </a:t>
            </a:r>
            <a:r>
              <a:rPr kumimoji="0" lang="en-US" altLang="zh-TW" sz="4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&gt; 0.5</a:t>
            </a:r>
            <a:r>
              <a:rPr kumimoji="0" lang="en-US" altLang="zh-TW" sz="4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kumimoji="0" lang="en-US" altLang="zh-TW" sz="48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</a:t>
            </a:r>
            <a:r>
              <a:rPr kumimoji="0" lang="en-US" altLang="zh-TW" sz="4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=</a:t>
            </a:r>
            <a:r>
              <a:rPr kumimoji="0" lang="en-US" altLang="zh-TW" sz="48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</a:t>
            </a:r>
            <a:r>
              <a:rPr kumimoji="0" lang="en-US" altLang="zh-TW" sz="4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e</a:t>
            </a:r>
            <a:r>
              <a:rPr kumimoji="0" lang="en-US" altLang="zh-TW" sz="4800" baseline="30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-6(.5)</a:t>
            </a:r>
            <a:r>
              <a:rPr kumimoji="0" lang="en-US" altLang="zh-TW" sz="48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</a:t>
            </a:r>
            <a:r>
              <a:rPr kumimoji="0" lang="en-US" altLang="zh-TW" sz="4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= .0498</a:t>
            </a:r>
            <a:endParaRPr kumimoji="0" lang="zh-TW" altLang="en-US" sz="4800" dirty="0"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8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98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899592" y="3747511"/>
            <a:ext cx="6480720" cy="971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kumimoji="1" sz="4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n"/>
              <a:defRPr kumimoji="1" sz="4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buChar char="n"/>
              <a:defRPr kumimoji="1" sz="4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n"/>
              <a:defRPr kumimoji="1" sz="4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kumimoji="1" sz="4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kumimoji="1" sz="4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kumimoji="1" sz="4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kumimoji="1" sz="4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kumimoji="1" sz="4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zh-TW" sz="4800" kern="0" dirty="0" smtClean="0"/>
              <a:t>=&gt; </a:t>
            </a:r>
            <a:r>
              <a:rPr kumimoji="0" lang="en-US" altLang="zh-TW" sz="4800" i="1" kern="1200" dirty="0" smtClean="0">
                <a:latin typeface="Times New Roman" pitchFamily="18" charset="0"/>
                <a:ea typeface="新細明體" pitchFamily="18" charset="-120"/>
              </a:rPr>
              <a:t>P</a:t>
            </a:r>
            <a:r>
              <a:rPr lang="en-US" altLang="zh-TW" sz="4800" kern="0" dirty="0" smtClean="0"/>
              <a:t>(</a:t>
            </a:r>
            <a:r>
              <a:rPr kumimoji="0" lang="en-US" altLang="zh-TW" sz="4800" i="1" kern="1200" dirty="0" smtClean="0">
                <a:latin typeface="Times New Roman" pitchFamily="18" charset="0"/>
                <a:ea typeface="新細明體" pitchFamily="18" charset="-120"/>
              </a:rPr>
              <a:t>X </a:t>
            </a:r>
            <a:r>
              <a:rPr lang="en-US" altLang="zh-TW" sz="4800" kern="0" dirty="0" smtClean="0"/>
              <a:t>&gt; 0.5)</a:t>
            </a:r>
            <a:endParaRPr lang="zh-TW" altLang="en-US" sz="4800" kern="0" dirty="0"/>
          </a:p>
        </p:txBody>
      </p:sp>
    </p:spTree>
    <p:extLst>
      <p:ext uri="{BB962C8B-B14F-4D97-AF65-F5344CB8AC3E}">
        <p14:creationId xmlns:p14="http://schemas.microsoft.com/office/powerpoint/2010/main" val="2458443118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9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4" grpId="0" autoUpdateAnimBg="0"/>
      <p:bldP spid="7" grpId="0" build="p" autoUpdateAnimBg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F98B3C-9582-4F63-8C8F-33D1717D48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2017/11/1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69776"/>
            <a:ext cx="8090098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TW" dirty="0" smtClean="0"/>
              <a:t>Question?</a:t>
            </a:r>
            <a:endParaRPr lang="en-US" altLang="zh-TW" dirty="0"/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6569" y="1131156"/>
            <a:ext cx="8313737" cy="20574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dirty="0"/>
              <a:t>What is the probability that </a:t>
            </a:r>
            <a:r>
              <a:rPr lang="en-US" altLang="zh-TW" b="1" dirty="0">
                <a:solidFill>
                  <a:schemeClr val="accent2"/>
                </a:solidFill>
              </a:rPr>
              <a:t>no car </a:t>
            </a:r>
            <a:r>
              <a:rPr lang="en-US" altLang="zh-TW" dirty="0"/>
              <a:t>will arrive within the next half minute?</a:t>
            </a:r>
            <a:endParaRPr lang="zh-TW" altLang="en-US" dirty="0"/>
          </a:p>
        </p:txBody>
      </p:sp>
      <p:sp>
        <p:nvSpPr>
          <p:cNvPr id="190468" name="Text Box 4"/>
          <p:cNvSpPr txBox="1">
            <a:spLocks noChangeArrowheads="1"/>
          </p:cNvSpPr>
          <p:nvPr/>
        </p:nvSpPr>
        <p:spPr bwMode="auto">
          <a:xfrm>
            <a:off x="774003" y="3072919"/>
            <a:ext cx="8026303" cy="21236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kumimoji="0"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Y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is a Poisson variable with 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m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= (.5)(6) = 3 cars </a:t>
            </a:r>
            <a:r>
              <a:rPr kumimoji="0" lang="en-US" altLang="zh-TW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per half a minute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.</a:t>
            </a:r>
            <a:endParaRPr kumimoji="0" lang="zh-TW" altLang="en-US" sz="4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90469" name="Text Box 5"/>
          <p:cNvSpPr txBox="1">
            <a:spLocks noChangeArrowheads="1"/>
          </p:cNvSpPr>
          <p:nvPr/>
        </p:nvSpPr>
        <p:spPr bwMode="auto">
          <a:xfrm>
            <a:off x="611187" y="5106944"/>
            <a:ext cx="806450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0"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kumimoji="0"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Y 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=</a:t>
            </a:r>
            <a:r>
              <a:rPr kumimoji="0"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0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=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</a:t>
            </a:r>
            <a:r>
              <a:rPr kumimoji="0" lang="en-US" altLang="zh-TW" sz="4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e</a:t>
            </a:r>
            <a:r>
              <a:rPr kumimoji="0" lang="en-US" altLang="zh-TW" sz="4400" baseline="30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-3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(3</a:t>
            </a:r>
            <a:r>
              <a:rPr kumimoji="0" lang="en-US" altLang="zh-TW" sz="4400" baseline="30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0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)/0! 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= </a:t>
            </a:r>
            <a:r>
              <a:rPr kumimoji="0" lang="en-US" altLang="zh-TW" sz="44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.0498</a:t>
            </a:r>
            <a:endParaRPr kumimoji="0" lang="zh-TW" altLang="en-US" sz="4400" b="1" dirty="0">
              <a:solidFill>
                <a:schemeClr val="fol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190470" name="Group 6"/>
          <p:cNvGrpSpPr>
            <a:grpSpLocks/>
          </p:cNvGrpSpPr>
          <p:nvPr/>
        </p:nvGrpSpPr>
        <p:grpSpPr bwMode="auto">
          <a:xfrm>
            <a:off x="2053505" y="5759047"/>
            <a:ext cx="6696075" cy="890588"/>
            <a:chOff x="1728" y="3648"/>
            <a:chExt cx="3552" cy="514"/>
          </a:xfrm>
        </p:grpSpPr>
        <p:sp>
          <p:nvSpPr>
            <p:cNvPr id="190471" name="Text Box 7"/>
            <p:cNvSpPr txBox="1">
              <a:spLocks noChangeArrowheads="1"/>
            </p:cNvSpPr>
            <p:nvPr/>
          </p:nvSpPr>
          <p:spPr bwMode="auto">
            <a:xfrm>
              <a:off x="1728" y="3792"/>
              <a:ext cx="3552" cy="37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36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Same as the previous question</a:t>
              </a:r>
              <a:r>
                <a:rPr lang="en-US" altLang="zh-TW" sz="360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.</a:t>
              </a:r>
            </a:p>
          </p:txBody>
        </p:sp>
        <p:sp>
          <p:nvSpPr>
            <p:cNvPr id="190472" name="Line 8"/>
            <p:cNvSpPr>
              <a:spLocks noChangeShapeType="1"/>
            </p:cNvSpPr>
            <p:nvPr/>
          </p:nvSpPr>
          <p:spPr bwMode="auto">
            <a:xfrm flipH="1">
              <a:off x="3840" y="3648"/>
              <a:ext cx="288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2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A4B978-86F5-443D-BADB-45E63F1A663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99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41911365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0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0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0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8" grpId="0" autoUpdateAnimBg="0"/>
      <p:bldP spid="190469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heme/theme1.xml><?xml version="1.0" encoding="utf-8"?>
<a:theme xmlns:a="http://schemas.openxmlformats.org/drawingml/2006/main" name="Balance">
  <a:themeElements>
    <a:clrScheme name="Balance 12">
      <a:dk1>
        <a:srgbClr val="003300"/>
      </a:dk1>
      <a:lt1>
        <a:srgbClr val="FFFFFF"/>
      </a:lt1>
      <a:dk2>
        <a:srgbClr val="4D6A2A"/>
      </a:dk2>
      <a:lt2>
        <a:srgbClr val="CCFF99"/>
      </a:lt2>
      <a:accent1>
        <a:srgbClr val="2EB62E"/>
      </a:accent1>
      <a:accent2>
        <a:srgbClr val="FF9900"/>
      </a:accent2>
      <a:accent3>
        <a:srgbClr val="B2B9AC"/>
      </a:accent3>
      <a:accent4>
        <a:srgbClr val="DADADA"/>
      </a:accent4>
      <a:accent5>
        <a:srgbClr val="ADD7AD"/>
      </a:accent5>
      <a:accent6>
        <a:srgbClr val="E78A00"/>
      </a:accent6>
      <a:hlink>
        <a:srgbClr val="FFFF00"/>
      </a:hlink>
      <a:folHlink>
        <a:srgbClr val="FF9900"/>
      </a:folHlink>
    </a:clrScheme>
    <a:fontScheme name="Balance">
      <a:majorFont>
        <a:latin typeface="Tahoma"/>
        <a:ea typeface="新細明體"/>
        <a:cs typeface=""/>
      </a:majorFont>
      <a:minorFont>
        <a:latin typeface="Tahom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Balance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F8A5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FBCFAA"/>
        </a:accent5>
        <a:accent6>
          <a:srgbClr val="737300"/>
        </a:accent6>
        <a:hlink>
          <a:srgbClr val="FFCC66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CC66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B8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2DB3B0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DD6D4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ance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ance 10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FF9900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E78A00"/>
        </a:accent6>
        <a:hlink>
          <a:srgbClr val="DDD800"/>
        </a:hlink>
        <a:folHlink>
          <a:srgbClr val="FF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11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FF9900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E78A00"/>
        </a:accent6>
        <a:hlink>
          <a:srgbClr val="DDD8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12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FF9900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E78A00"/>
        </a:accent6>
        <a:hlink>
          <a:srgbClr val="FFFF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Stat_2007_a_01</Template>
  <TotalTime>4638</TotalTime>
  <Words>4538</Words>
  <Application>Microsoft Office PowerPoint</Application>
  <PresentationFormat>如螢幕大小 (4:3)</PresentationFormat>
  <Paragraphs>957</Paragraphs>
  <Slides>122</Slides>
  <Notes>6</Notes>
  <HiddenSlides>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122</vt:i4>
      </vt:variant>
    </vt:vector>
  </HeadingPairs>
  <TitlesOfParts>
    <vt:vector size="133" baseType="lpstr">
      <vt:lpstr>華康細圓體</vt:lpstr>
      <vt:lpstr>新細明體</vt:lpstr>
      <vt:lpstr>Arial Narrow</vt:lpstr>
      <vt:lpstr>Symbol</vt:lpstr>
      <vt:lpstr>Tahoma</vt:lpstr>
      <vt:lpstr>Times New Roman</vt:lpstr>
      <vt:lpstr>Wingdings</vt:lpstr>
      <vt:lpstr>Balance</vt:lpstr>
      <vt:lpstr>方程式</vt:lpstr>
      <vt:lpstr>工作表</vt:lpstr>
      <vt:lpstr>點陣圖影像</vt:lpstr>
      <vt:lpstr>統計學一上  Chapter 7: Random Variables and Discrete Probability Distributions</vt:lpstr>
      <vt:lpstr>Agenda</vt:lpstr>
      <vt:lpstr>Known Theoretical Discrete Probability Distributions</vt:lpstr>
      <vt:lpstr>Geometric Random Variables</vt:lpstr>
      <vt:lpstr>Geometric Distribution</vt:lpstr>
      <vt:lpstr>Shapes of G(X) given p</vt:lpstr>
      <vt:lpstr>Expected Value and Variance of Geometric Distribution</vt:lpstr>
      <vt:lpstr>Note</vt:lpstr>
      <vt:lpstr>Example</vt:lpstr>
      <vt:lpstr>Question 1</vt:lpstr>
      <vt:lpstr>Question 2</vt:lpstr>
      <vt:lpstr>Question 3</vt:lpstr>
      <vt:lpstr>Question 4</vt:lpstr>
      <vt:lpstr>Question 5</vt:lpstr>
      <vt:lpstr>Question 6</vt:lpstr>
      <vt:lpstr>R Code</vt:lpstr>
      <vt:lpstr>Known Theoretical Discrete Probability Distributions</vt:lpstr>
      <vt:lpstr>Hypergeometric Experiment</vt:lpstr>
      <vt:lpstr>Hypergeometric Random Variable</vt:lpstr>
      <vt:lpstr>Hypergeometric Probability Distribution</vt:lpstr>
      <vt:lpstr>Expected Value and Variance</vt:lpstr>
      <vt:lpstr>Example</vt:lpstr>
      <vt:lpstr>Question 1</vt:lpstr>
      <vt:lpstr>Question 2</vt:lpstr>
      <vt:lpstr>Example</vt:lpstr>
      <vt:lpstr>Question 1</vt:lpstr>
      <vt:lpstr>Question 2</vt:lpstr>
      <vt:lpstr>Shapes of HG(N, r, n)</vt:lpstr>
      <vt:lpstr>Excel Setup</vt:lpstr>
      <vt:lpstr>R Code</vt:lpstr>
      <vt:lpstr>End of Chapter 7 Part B</vt:lpstr>
      <vt:lpstr>Chapter 8: Continuous Probability Distributions</vt:lpstr>
      <vt:lpstr>Agenda</vt:lpstr>
      <vt:lpstr>Continuous Random Variable</vt:lpstr>
      <vt:lpstr>Examples of Continuous Random Variable</vt:lpstr>
      <vt:lpstr>Point Probabilities are Zero</vt:lpstr>
      <vt:lpstr>Why P(X = x) = 0 ?</vt:lpstr>
      <vt:lpstr>Point Probabilities are Zero</vt:lpstr>
      <vt:lpstr>Discrete vs. Continuous</vt:lpstr>
      <vt:lpstr>Probability Density Function   1/2</vt:lpstr>
      <vt:lpstr>Probability Density Function   2/2</vt:lpstr>
      <vt:lpstr>Probability Function</vt:lpstr>
      <vt:lpstr>Note</vt:lpstr>
      <vt:lpstr>Example</vt:lpstr>
      <vt:lpstr>Plot of F(x)</vt:lpstr>
      <vt:lpstr>Question 1</vt:lpstr>
      <vt:lpstr>Question 2</vt:lpstr>
      <vt:lpstr>Question 3</vt:lpstr>
      <vt:lpstr>Question 4</vt:lpstr>
      <vt:lpstr>Mean and Variance</vt:lpstr>
      <vt:lpstr>Uniform Density Distribution</vt:lpstr>
      <vt:lpstr>Uniform Probability Distribution</vt:lpstr>
      <vt:lpstr>Uniform Probability Distribution</vt:lpstr>
      <vt:lpstr>Expected Value and Variance of Uniform Probability Distribution</vt:lpstr>
      <vt:lpstr>Example</vt:lpstr>
      <vt:lpstr>Question 1</vt:lpstr>
      <vt:lpstr>Question 2</vt:lpstr>
      <vt:lpstr>Agenda</vt:lpstr>
      <vt:lpstr>The Normal Distribution</vt:lpstr>
      <vt:lpstr>The Normal Distribution </vt:lpstr>
      <vt:lpstr>Shape of Normal Distribution</vt:lpstr>
      <vt:lpstr>(m, s) vs. Shapes</vt:lpstr>
      <vt:lpstr>Finding Normal Probabilities</vt:lpstr>
      <vt:lpstr>Standard Normal Distribution</vt:lpstr>
      <vt:lpstr>Standard Normal Variable</vt:lpstr>
      <vt:lpstr>Table 3 (pages B-8 to B-9)</vt:lpstr>
      <vt:lpstr>Example</vt:lpstr>
      <vt:lpstr>Inventory and Supply</vt:lpstr>
      <vt:lpstr>Question?</vt:lpstr>
      <vt:lpstr>Solution  1/4</vt:lpstr>
      <vt:lpstr>Solution   2/4</vt:lpstr>
      <vt:lpstr>Solution   3/4</vt:lpstr>
      <vt:lpstr>Solution   4/4</vt:lpstr>
      <vt:lpstr>Excel Output</vt:lpstr>
      <vt:lpstr>R Code</vt:lpstr>
      <vt:lpstr>Example</vt:lpstr>
      <vt:lpstr>Definition</vt:lpstr>
      <vt:lpstr>Solution    1/2</vt:lpstr>
      <vt:lpstr>Solution    2/2</vt:lpstr>
      <vt:lpstr>Finding Values of Z   1/2</vt:lpstr>
      <vt:lpstr>Finding Values of Z   2/2</vt:lpstr>
      <vt:lpstr>Determine X for zA</vt:lpstr>
      <vt:lpstr>Example</vt:lpstr>
      <vt:lpstr>Definition</vt:lpstr>
      <vt:lpstr>Solution</vt:lpstr>
      <vt:lpstr>Question?</vt:lpstr>
      <vt:lpstr>Question?</vt:lpstr>
      <vt:lpstr>Excel Setup</vt:lpstr>
      <vt:lpstr>R Code</vt:lpstr>
      <vt:lpstr>Agenda</vt:lpstr>
      <vt:lpstr>Exponential Distribution  1/2</vt:lpstr>
      <vt:lpstr>Exponential Distribution  2/2</vt:lpstr>
      <vt:lpstr>Apply Exponential Distribution</vt:lpstr>
      <vt:lpstr>Expected Value and Variance of Exp(l)</vt:lpstr>
      <vt:lpstr>Shapes</vt:lpstr>
      <vt:lpstr>Example</vt:lpstr>
      <vt:lpstr>Definition</vt:lpstr>
      <vt:lpstr>Question?</vt:lpstr>
      <vt:lpstr>Question?</vt:lpstr>
      <vt:lpstr>Excel Setup</vt:lpstr>
      <vt:lpstr>R Code</vt:lpstr>
      <vt:lpstr>Example</vt:lpstr>
      <vt:lpstr>Define</vt:lpstr>
      <vt:lpstr>End of Chapter 8</vt:lpstr>
      <vt:lpstr>Homework</vt:lpstr>
      <vt:lpstr>Geometric Experiment</vt:lpstr>
      <vt:lpstr>Probability P(X  a)</vt:lpstr>
      <vt:lpstr>Expected Value of Exponential Distribution</vt:lpstr>
      <vt:lpstr>Integrals Involving eax</vt:lpstr>
      <vt:lpstr>Variance of Exponential Probability Distribution</vt:lpstr>
      <vt:lpstr>Expected Value of Uniform Probability Distribution</vt:lpstr>
      <vt:lpstr>Variance of Uniform Probability Distribution</vt:lpstr>
      <vt:lpstr>Standard Normal Distribution </vt:lpstr>
      <vt:lpstr>The Shape of the Binomial Distributions</vt:lpstr>
      <vt:lpstr>Using Table 3    1/5</vt:lpstr>
      <vt:lpstr>Using Table 3    2/5</vt:lpstr>
      <vt:lpstr>Using Table 3    3/5</vt:lpstr>
      <vt:lpstr>Using Table 3    4/5</vt:lpstr>
      <vt:lpstr>Using Table 3    5/5</vt:lpstr>
      <vt:lpstr>Normal Probability Table</vt:lpstr>
      <vt:lpstr>Greater Than</vt:lpstr>
      <vt:lpstr>In Between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6.7  The Binomial Distribution</dc:title>
  <dc:creator>Dr. Ching-Chin Chern</dc:creator>
  <cp:lastModifiedBy>CChern</cp:lastModifiedBy>
  <cp:revision>675</cp:revision>
  <dcterms:created xsi:type="dcterms:W3CDTF">2000-10-04T12:54:51Z</dcterms:created>
  <dcterms:modified xsi:type="dcterms:W3CDTF">2017-11-01T04:18:25Z</dcterms:modified>
</cp:coreProperties>
</file>